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02" r:id="rId2"/>
    <p:sldId id="310" r:id="rId3"/>
    <p:sldId id="258" r:id="rId4"/>
    <p:sldId id="314" r:id="rId5"/>
    <p:sldId id="322" r:id="rId6"/>
    <p:sldId id="315" r:id="rId7"/>
    <p:sldId id="316" r:id="rId8"/>
    <p:sldId id="317" r:id="rId9"/>
    <p:sldId id="318" r:id="rId10"/>
    <p:sldId id="320" r:id="rId11"/>
    <p:sldId id="259" r:id="rId12"/>
    <p:sldId id="261" r:id="rId13"/>
    <p:sldId id="262" r:id="rId14"/>
    <p:sldId id="304" r:id="rId15"/>
    <p:sldId id="269" r:id="rId16"/>
    <p:sldId id="270" r:id="rId17"/>
    <p:sldId id="272" r:id="rId18"/>
    <p:sldId id="305" r:id="rId19"/>
    <p:sldId id="274" r:id="rId20"/>
    <p:sldId id="301" r:id="rId21"/>
    <p:sldId id="303" r:id="rId22"/>
    <p:sldId id="276" r:id="rId23"/>
    <p:sldId id="278" r:id="rId24"/>
    <p:sldId id="279" r:id="rId25"/>
    <p:sldId id="306" r:id="rId26"/>
    <p:sldId id="280" r:id="rId27"/>
    <p:sldId id="281" r:id="rId28"/>
    <p:sldId id="282" r:id="rId29"/>
    <p:sldId id="283" r:id="rId30"/>
    <p:sldId id="307" r:id="rId31"/>
    <p:sldId id="284" r:id="rId32"/>
    <p:sldId id="267" r:id="rId33"/>
    <p:sldId id="285" r:id="rId34"/>
    <p:sldId id="309" r:id="rId35"/>
    <p:sldId id="298" r:id="rId36"/>
    <p:sldId id="299" r:id="rId37"/>
    <p:sldId id="287" r:id="rId38"/>
    <p:sldId id="289" r:id="rId39"/>
    <p:sldId id="291" r:id="rId40"/>
    <p:sldId id="297" r:id="rId41"/>
    <p:sldId id="321" r:id="rId42"/>
    <p:sldId id="312"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CF1460-0823-4A32-9D57-8CD4BC2B3E61}" type="datetimeFigureOut">
              <a:rPr lang="en-US" smtClean="0"/>
              <a:pPr/>
              <a:t>6/30/2026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31A716-74F7-4AA8-A60C-8A80AFFDFCDB}" type="slidenum">
              <a:rPr lang="en-US" smtClean="0"/>
              <a:pPr/>
              <a:t>‹#›</a:t>
            </a:fld>
            <a:endParaRPr lang="en-US"/>
          </a:p>
        </p:txBody>
      </p:sp>
    </p:spTree>
    <p:extLst>
      <p:ext uri="{BB962C8B-B14F-4D97-AF65-F5344CB8AC3E}">
        <p14:creationId xmlns:p14="http://schemas.microsoft.com/office/powerpoint/2010/main" val="2691413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D31A716-74F7-4AA8-A60C-8A80AFFDFCDB}" type="slidenum">
              <a:rPr lang="en-US" smtClean="0"/>
              <a:pPr/>
              <a:t>12</a:t>
            </a:fld>
            <a:endParaRPr lang="en-US"/>
          </a:p>
        </p:txBody>
      </p:sp>
    </p:spTree>
    <p:extLst>
      <p:ext uri="{BB962C8B-B14F-4D97-AF65-F5344CB8AC3E}">
        <p14:creationId xmlns:p14="http://schemas.microsoft.com/office/powerpoint/2010/main" val="3687006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D31A716-74F7-4AA8-A60C-8A80AFFDFCDB}" type="slidenum">
              <a:rPr lang="en-US" smtClean="0"/>
              <a:pPr/>
              <a:t>20</a:t>
            </a:fld>
            <a:endParaRPr lang="en-US"/>
          </a:p>
        </p:txBody>
      </p:sp>
    </p:spTree>
    <p:extLst>
      <p:ext uri="{BB962C8B-B14F-4D97-AF65-F5344CB8AC3E}">
        <p14:creationId xmlns:p14="http://schemas.microsoft.com/office/powerpoint/2010/main" val="2782615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D31A716-74F7-4AA8-A60C-8A80AFFDFCDB}" type="slidenum">
              <a:rPr lang="en-US" smtClean="0"/>
              <a:pPr/>
              <a:t>26</a:t>
            </a:fld>
            <a:endParaRPr lang="en-US"/>
          </a:p>
        </p:txBody>
      </p:sp>
    </p:spTree>
    <p:extLst>
      <p:ext uri="{BB962C8B-B14F-4D97-AF65-F5344CB8AC3E}">
        <p14:creationId xmlns:p14="http://schemas.microsoft.com/office/powerpoint/2010/main" val="293649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D31A716-74F7-4AA8-A60C-8A80AFFDFCDB}" type="slidenum">
              <a:rPr lang="en-US" smtClean="0"/>
              <a:pPr/>
              <a:t>32</a:t>
            </a:fld>
            <a:endParaRPr lang="en-US"/>
          </a:p>
        </p:txBody>
      </p:sp>
    </p:spTree>
    <p:extLst>
      <p:ext uri="{BB962C8B-B14F-4D97-AF65-F5344CB8AC3E}">
        <p14:creationId xmlns:p14="http://schemas.microsoft.com/office/powerpoint/2010/main" val="3117041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D31A716-74F7-4AA8-A60C-8A80AFFDFCDB}" type="slidenum">
              <a:rPr lang="en-US" smtClean="0"/>
              <a:pPr/>
              <a:t>35</a:t>
            </a:fld>
            <a:endParaRPr lang="en-US"/>
          </a:p>
        </p:txBody>
      </p:sp>
    </p:spTree>
    <p:extLst>
      <p:ext uri="{BB962C8B-B14F-4D97-AF65-F5344CB8AC3E}">
        <p14:creationId xmlns:p14="http://schemas.microsoft.com/office/powerpoint/2010/main" val="164742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D31A716-74F7-4AA8-A60C-8A80AFFDFCDB}" type="slidenum">
              <a:rPr lang="en-US" smtClean="0"/>
              <a:pPr/>
              <a:t>36</a:t>
            </a:fld>
            <a:endParaRPr lang="en-US"/>
          </a:p>
        </p:txBody>
      </p:sp>
    </p:spTree>
    <p:extLst>
      <p:ext uri="{BB962C8B-B14F-4D97-AF65-F5344CB8AC3E}">
        <p14:creationId xmlns:p14="http://schemas.microsoft.com/office/powerpoint/2010/main" val="3113957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BE7F76-47F5-4851-8C80-2E70EB68A220}" type="datetimeFigureOut">
              <a:rPr lang="en-US" smtClean="0"/>
              <a:pPr/>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1554D-E522-40D6-AB76-213B3E93DF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BE7F76-47F5-4851-8C80-2E70EB68A220}" type="datetimeFigureOut">
              <a:rPr lang="en-US" smtClean="0"/>
              <a:pPr/>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1554D-E522-40D6-AB76-213B3E93DF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BE7F76-47F5-4851-8C80-2E70EB68A220}" type="datetimeFigureOut">
              <a:rPr lang="en-US" smtClean="0"/>
              <a:pPr/>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1554D-E522-40D6-AB76-213B3E93DF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BE7F76-47F5-4851-8C80-2E70EB68A220}" type="datetimeFigureOut">
              <a:rPr lang="en-US" smtClean="0"/>
              <a:pPr/>
              <a:t>6/30/2026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31554D-E522-40D6-AB76-213B3E93DF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BE7F76-47F5-4851-8C80-2E70EB68A220}" type="datetimeFigureOut">
              <a:rPr lang="en-US" smtClean="0"/>
              <a:pPr/>
              <a:t>6/30/2026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31554D-E522-40D6-AB76-213B3E93DF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BE7F76-47F5-4851-8C80-2E70EB68A220}" type="datetimeFigureOut">
              <a:rPr lang="en-US" smtClean="0"/>
              <a:pPr/>
              <a:t>6/30/2026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31554D-E522-40D6-AB76-213B3E93DF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BE7F76-47F5-4851-8C80-2E70EB68A220}" type="datetimeFigureOut">
              <a:rPr lang="en-US" smtClean="0"/>
              <a:pPr/>
              <a:t>6/30/2026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31554D-E522-40D6-AB76-213B3E93DF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BE7F76-47F5-4851-8C80-2E70EB68A220}" type="datetimeFigureOut">
              <a:rPr lang="en-US" smtClean="0"/>
              <a:pPr/>
              <a:t>6/30/2026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31554D-E522-40D6-AB76-213B3E93DF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BE7F76-47F5-4851-8C80-2E70EB68A220}" type="datetimeFigureOut">
              <a:rPr lang="en-US" smtClean="0"/>
              <a:pPr/>
              <a:t>6/30/2026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31554D-E522-40D6-AB76-213B3E93DF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BE7F76-47F5-4851-8C80-2E70EB68A220}" type="datetimeFigureOut">
              <a:rPr lang="en-US" smtClean="0"/>
              <a:pPr/>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1554D-E522-40D6-AB76-213B3E93DF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BE7F76-47F5-4851-8C80-2E70EB68A220}" type="datetimeFigureOut">
              <a:rPr lang="en-US" smtClean="0"/>
              <a:pPr/>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31554D-E522-40D6-AB76-213B3E93DF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BE7F76-47F5-4851-8C80-2E70EB68A220}" type="datetimeFigureOut">
              <a:rPr lang="en-US" smtClean="0"/>
              <a:pPr/>
              <a:t>6/30/2026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31554D-E522-40D6-AB76-213B3E93DF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image" Target="../media/image1.jpeg"/><Relationship Id="rId16"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5" Type="http://schemas.openxmlformats.org/officeDocument/2006/relationships/image" Target="../media/image1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18.png"/><Relationship Id="rId4" Type="http://schemas.openxmlformats.org/officeDocument/2006/relationships/image" Target="../media/image3.jpeg"/><Relationship Id="rId9" Type="http://schemas.openxmlformats.org/officeDocument/2006/relationships/image" Target="../media/image17.jpeg"/></Relationships>
</file>

<file path=ppt/slides/_rels/slide5.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23.jpeg"/><Relationship Id="rId3" Type="http://schemas.openxmlformats.org/officeDocument/2006/relationships/image" Target="../media/image1.jpeg"/><Relationship Id="rId7" Type="http://schemas.openxmlformats.org/officeDocument/2006/relationships/image" Target="../media/image5.jpeg"/><Relationship Id="rId12" Type="http://schemas.openxmlformats.org/officeDocument/2006/relationships/image" Target="../media/image22.jpeg"/><Relationship Id="rId17" Type="http://schemas.openxmlformats.org/officeDocument/2006/relationships/image" Target="../media/image27.jpeg"/><Relationship Id="rId2" Type="http://schemas.openxmlformats.org/officeDocument/2006/relationships/image" Target="../media/image19.png"/><Relationship Id="rId16"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4.jpeg"/><Relationship Id="rId11" Type="http://schemas.openxmlformats.org/officeDocument/2006/relationships/image" Target="../media/image21.jpeg"/><Relationship Id="rId5" Type="http://schemas.openxmlformats.org/officeDocument/2006/relationships/image" Target="../media/image3.jpeg"/><Relationship Id="rId15" Type="http://schemas.openxmlformats.org/officeDocument/2006/relationships/image" Target="../media/image25.jpeg"/><Relationship Id="rId10" Type="http://schemas.openxmlformats.org/officeDocument/2006/relationships/image" Target="../media/image20.jpg"/><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28.PNG"/><Relationship Id="rId4" Type="http://schemas.openxmlformats.org/officeDocument/2006/relationships/image" Target="../media/image2.jpeg"/><Relationship Id="rId9" Type="http://schemas.openxmlformats.org/officeDocument/2006/relationships/image" Target="../media/image7.jpeg"/></Relationships>
</file>

<file path=ppt/slides/_rels/slide7.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29.png"/><Relationship Id="rId4" Type="http://schemas.openxmlformats.org/officeDocument/2006/relationships/image" Target="../media/image2.jpeg"/><Relationship Id="rId9" Type="http://schemas.openxmlformats.org/officeDocument/2006/relationships/image" Target="../media/image7.jpeg"/></Relationships>
</file>

<file path=ppt/slides/_rels/slide8.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30.png"/><Relationship Id="rId4" Type="http://schemas.openxmlformats.org/officeDocument/2006/relationships/image" Target="../media/image2.jpeg"/><Relationship Id="rId9" Type="http://schemas.openxmlformats.org/officeDocument/2006/relationships/image" Target="../media/image7.jpeg"/></Relationships>
</file>

<file path=ppt/slides/_rels/slide9.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31.PNG"/><Relationship Id="rId4" Type="http://schemas.openxmlformats.org/officeDocument/2006/relationships/image" Target="../media/image2.jpeg"/><Relationship Id="rId9" Type="http://schemas.openxmlformats.org/officeDocument/2006/relationships/image" Target="../media/image7.jpeg"/></Relationships>
</file>

<file path=ppt/slides/_rels/slide1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32.PNG"/><Relationship Id="rId4" Type="http://schemas.openxmlformats.org/officeDocument/2006/relationships/image" Target="../media/image2.jpeg"/><Relationship Id="rId9" Type="http://schemas.openxmlformats.org/officeDocument/2006/relationships/image" Target="../media/image7.jpeg"/></Relationships>
</file>

<file path=ppt/slides/_rels/slide1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jpeg"/></Relationships>
</file>

<file path=ppt/slides/_rels/slide12.xml.rels><?xml version="1.0" encoding="UTF-8" standalone="yes"?>
<Relationships xmlns="http://schemas.openxmlformats.org/package/2006/relationships"><Relationship Id="rId8" Type="http://schemas.openxmlformats.org/officeDocument/2006/relationships/image" Target="../media/image3.jpeg"/><Relationship Id="rId13" Type="http://schemas.openxmlformats.org/officeDocument/2006/relationships/image" Target="../media/image2.jpeg"/><Relationship Id="rId3" Type="http://schemas.openxmlformats.org/officeDocument/2006/relationships/notesSlide" Target="../notesSlides/notesSlide1.xml"/><Relationship Id="rId7" Type="http://schemas.openxmlformats.org/officeDocument/2006/relationships/image" Target="../media/image34.emf"/><Relationship Id="rId12"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4.jpeg"/><Relationship Id="rId5" Type="http://schemas.openxmlformats.org/officeDocument/2006/relationships/image" Target="../media/image36.jpeg"/><Relationship Id="rId15" Type="http://schemas.openxmlformats.org/officeDocument/2006/relationships/image" Target="../media/image19.png"/><Relationship Id="rId10" Type="http://schemas.openxmlformats.org/officeDocument/2006/relationships/image" Target="../media/image7.jpeg"/><Relationship Id="rId4" Type="http://schemas.openxmlformats.org/officeDocument/2006/relationships/image" Target="../media/image35.jpeg"/><Relationship Id="rId9" Type="http://schemas.openxmlformats.org/officeDocument/2006/relationships/image" Target="../media/image1.jpeg"/><Relationship Id="rId14" Type="http://schemas.openxmlformats.org/officeDocument/2006/relationships/image" Target="../media/image6.jpeg"/></Relationships>
</file>

<file path=ppt/slides/_rels/slide13.xml.rels><?xml version="1.0" encoding="UTF-8" standalone="yes"?>
<Relationships xmlns="http://schemas.openxmlformats.org/package/2006/relationships"><Relationship Id="rId8" Type="http://schemas.openxmlformats.org/officeDocument/2006/relationships/image" Target="../media/image2.jpeg"/><Relationship Id="rId13" Type="http://schemas.openxmlformats.org/officeDocument/2006/relationships/image" Target="../media/image7.jpeg"/><Relationship Id="rId3" Type="http://schemas.openxmlformats.org/officeDocument/2006/relationships/image" Target="../media/image38.jpeg"/><Relationship Id="rId7" Type="http://schemas.openxmlformats.org/officeDocument/2006/relationships/image" Target="../media/image1.jpeg"/><Relationship Id="rId12" Type="http://schemas.openxmlformats.org/officeDocument/2006/relationships/image" Target="../media/image6.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5.jpeg"/><Relationship Id="rId5" Type="http://schemas.openxmlformats.org/officeDocument/2006/relationships/image" Target="../media/image40.png"/><Relationship Id="rId10" Type="http://schemas.openxmlformats.org/officeDocument/2006/relationships/image" Target="../media/image4.jpeg"/><Relationship Id="rId4" Type="http://schemas.openxmlformats.org/officeDocument/2006/relationships/image" Target="../media/image39.emf"/><Relationship Id="rId9" Type="http://schemas.openxmlformats.org/officeDocument/2006/relationships/image" Target="../media/image3.jpeg"/></Relationships>
</file>

<file path=ppt/slides/_rels/slide1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jpeg"/></Relationships>
</file>

<file path=ppt/slides/_rels/slide15.xml.rels><?xml version="1.0" encoding="UTF-8" standalone="yes"?>
<Relationships xmlns="http://schemas.openxmlformats.org/package/2006/relationships"><Relationship Id="rId8" Type="http://schemas.openxmlformats.org/officeDocument/2006/relationships/image" Target="../media/image3.jpeg"/><Relationship Id="rId13" Type="http://schemas.openxmlformats.org/officeDocument/2006/relationships/image" Target="../media/image45.jpeg"/><Relationship Id="rId3" Type="http://schemas.openxmlformats.org/officeDocument/2006/relationships/image" Target="../media/image43.emf"/><Relationship Id="rId7" Type="http://schemas.openxmlformats.org/officeDocument/2006/relationships/image" Target="../media/image2.jpeg"/><Relationship Id="rId12" Type="http://schemas.openxmlformats.org/officeDocument/2006/relationships/image" Target="../media/image7.jpe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1.jpeg"/><Relationship Id="rId11" Type="http://schemas.openxmlformats.org/officeDocument/2006/relationships/image" Target="../media/image6.jpeg"/><Relationship Id="rId5" Type="http://schemas.openxmlformats.org/officeDocument/2006/relationships/image" Target="../media/image19.png"/><Relationship Id="rId10" Type="http://schemas.openxmlformats.org/officeDocument/2006/relationships/image" Target="../media/image5.jpeg"/><Relationship Id="rId4" Type="http://schemas.openxmlformats.org/officeDocument/2006/relationships/image" Target="../media/image44.png"/><Relationship Id="rId9" Type="http://schemas.openxmlformats.org/officeDocument/2006/relationships/image" Target="../media/image4.jpeg"/></Relationships>
</file>

<file path=ppt/slides/_rels/slide16.xml.rels><?xml version="1.0" encoding="UTF-8" standalone="yes"?>
<Relationships xmlns="http://schemas.openxmlformats.org/package/2006/relationships"><Relationship Id="rId8" Type="http://schemas.openxmlformats.org/officeDocument/2006/relationships/image" Target="../media/image2.jpeg"/><Relationship Id="rId13" Type="http://schemas.openxmlformats.org/officeDocument/2006/relationships/image" Target="../media/image7.jpeg"/><Relationship Id="rId3" Type="http://schemas.openxmlformats.org/officeDocument/2006/relationships/image" Target="../media/image47.jpeg"/><Relationship Id="rId7" Type="http://schemas.openxmlformats.org/officeDocument/2006/relationships/image" Target="../media/image1.jpeg"/><Relationship Id="rId12" Type="http://schemas.openxmlformats.org/officeDocument/2006/relationships/image" Target="../media/image6.jpeg"/><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5.jpeg"/><Relationship Id="rId5" Type="http://schemas.openxmlformats.org/officeDocument/2006/relationships/image" Target="../media/image49.png"/><Relationship Id="rId10" Type="http://schemas.openxmlformats.org/officeDocument/2006/relationships/image" Target="../media/image4.jpeg"/><Relationship Id="rId4" Type="http://schemas.openxmlformats.org/officeDocument/2006/relationships/image" Target="../media/image48.emf"/><Relationship Id="rId9" Type="http://schemas.openxmlformats.org/officeDocument/2006/relationships/image" Target="../media/image3.jpeg"/></Relationships>
</file>

<file path=ppt/slides/_rels/slide17.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51.jpeg"/><Relationship Id="rId7" Type="http://schemas.openxmlformats.org/officeDocument/2006/relationships/image" Target="../media/image2.jpeg"/><Relationship Id="rId12" Type="http://schemas.openxmlformats.org/officeDocument/2006/relationships/image" Target="../media/image7.jpeg"/><Relationship Id="rId2" Type="http://schemas.openxmlformats.org/officeDocument/2006/relationships/image" Target="../media/image50.jpeg"/><Relationship Id="rId1" Type="http://schemas.openxmlformats.org/officeDocument/2006/relationships/slideLayout" Target="../slideLayouts/slideLayout2.xml"/><Relationship Id="rId6" Type="http://schemas.openxmlformats.org/officeDocument/2006/relationships/image" Target="../media/image1.jpeg"/><Relationship Id="rId11" Type="http://schemas.openxmlformats.org/officeDocument/2006/relationships/image" Target="../media/image6.jpeg"/><Relationship Id="rId5" Type="http://schemas.openxmlformats.org/officeDocument/2006/relationships/image" Target="../media/image19.png"/><Relationship Id="rId10" Type="http://schemas.openxmlformats.org/officeDocument/2006/relationships/image" Target="../media/image5.jpeg"/><Relationship Id="rId4" Type="http://schemas.openxmlformats.org/officeDocument/2006/relationships/image" Target="../media/image52.emf"/><Relationship Id="rId9" Type="http://schemas.openxmlformats.org/officeDocument/2006/relationships/image" Target="../media/image4.jpeg"/></Relationships>
</file>

<file path=ppt/slides/_rels/slide1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18.png"/><Relationship Id="rId4" Type="http://schemas.openxmlformats.org/officeDocument/2006/relationships/image" Target="../media/image3.jpeg"/><Relationship Id="rId9" Type="http://schemas.openxmlformats.org/officeDocument/2006/relationships/image" Target="../media/image17.jpeg"/></Relationships>
</file>

<file path=ppt/slides/_rels/slide19.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4.jpeg"/><Relationship Id="rId3" Type="http://schemas.openxmlformats.org/officeDocument/2006/relationships/image" Target="../media/image54.png"/><Relationship Id="rId7" Type="http://schemas.openxmlformats.org/officeDocument/2006/relationships/image" Target="../media/image57.png"/><Relationship Id="rId12" Type="http://schemas.openxmlformats.org/officeDocument/2006/relationships/image" Target="../media/image3.jpeg"/><Relationship Id="rId17" Type="http://schemas.openxmlformats.org/officeDocument/2006/relationships/image" Target="../media/image59.jpeg"/><Relationship Id="rId2" Type="http://schemas.openxmlformats.org/officeDocument/2006/relationships/image" Target="../media/image53.jpeg"/><Relationship Id="rId16"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56.jpeg"/><Relationship Id="rId11" Type="http://schemas.openxmlformats.org/officeDocument/2006/relationships/image" Target="../media/image2.jpeg"/><Relationship Id="rId5" Type="http://schemas.openxmlformats.org/officeDocument/2006/relationships/image" Target="../media/image55.jpeg"/><Relationship Id="rId15" Type="http://schemas.openxmlformats.org/officeDocument/2006/relationships/image" Target="../media/image6.jpeg"/><Relationship Id="rId10" Type="http://schemas.openxmlformats.org/officeDocument/2006/relationships/image" Target="../media/image1.jpeg"/><Relationship Id="rId4" Type="http://schemas.openxmlformats.org/officeDocument/2006/relationships/hyperlink" Target="http://www.ebay.com/itm/03107-BDL-SG-2-66-Tooth-Starter-Ring-Gear-for-Harley-Davidson-1970-93-6-7-8-ID-/380692563284?pt=Motorcycles_Parts_Accessories&amp;hash=item58a30b8554&amp;vxp=mtr" TargetMode="External"/><Relationship Id="rId9" Type="http://schemas.openxmlformats.org/officeDocument/2006/relationships/image" Target="../media/image19.png"/><Relationship Id="rId14" Type="http://schemas.openxmlformats.org/officeDocument/2006/relationships/image" Target="../media/image5.jpeg"/></Relationships>
</file>

<file path=ppt/slides/_rels/slide20.xml.rels><?xml version="1.0" encoding="UTF-8" standalone="yes"?>
<Relationships xmlns="http://schemas.openxmlformats.org/package/2006/relationships"><Relationship Id="rId8" Type="http://schemas.openxmlformats.org/officeDocument/2006/relationships/image" Target="../media/image65.emf"/><Relationship Id="rId13" Type="http://schemas.openxmlformats.org/officeDocument/2006/relationships/image" Target="../media/image4.jpeg"/><Relationship Id="rId3" Type="http://schemas.openxmlformats.org/officeDocument/2006/relationships/image" Target="../media/image60.jpeg"/><Relationship Id="rId7" Type="http://schemas.openxmlformats.org/officeDocument/2006/relationships/image" Target="../media/image64.png"/><Relationship Id="rId12" Type="http://schemas.openxmlformats.org/officeDocument/2006/relationships/image" Target="../media/image3.jpeg"/><Relationship Id="rId2" Type="http://schemas.openxmlformats.org/officeDocument/2006/relationships/notesSlide" Target="../notesSlides/notesSlide2.xml"/><Relationship Id="rId16"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2.jpeg"/><Relationship Id="rId5" Type="http://schemas.openxmlformats.org/officeDocument/2006/relationships/image" Target="../media/image62.png"/><Relationship Id="rId15" Type="http://schemas.openxmlformats.org/officeDocument/2006/relationships/image" Target="../media/image6.jpeg"/><Relationship Id="rId10" Type="http://schemas.openxmlformats.org/officeDocument/2006/relationships/image" Target="../media/image1.jpeg"/><Relationship Id="rId4" Type="http://schemas.openxmlformats.org/officeDocument/2006/relationships/image" Target="../media/image61.png"/><Relationship Id="rId9" Type="http://schemas.openxmlformats.org/officeDocument/2006/relationships/image" Target="../media/image19.png"/><Relationship Id="rId14" Type="http://schemas.openxmlformats.org/officeDocument/2006/relationships/image" Target="../media/image5.jpeg"/></Relationships>
</file>

<file path=ppt/slides/_rels/slide2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jpeg"/></Relationships>
</file>

<file path=ppt/slides/_rels/slide2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5.jpeg"/><Relationship Id="rId3" Type="http://schemas.openxmlformats.org/officeDocument/2006/relationships/image" Target="../media/image61.png"/><Relationship Id="rId7" Type="http://schemas.openxmlformats.org/officeDocument/2006/relationships/image" Target="../media/image69.png"/><Relationship Id="rId12" Type="http://schemas.openxmlformats.org/officeDocument/2006/relationships/image" Target="../media/image4.jpeg"/><Relationship Id="rId2" Type="http://schemas.openxmlformats.org/officeDocument/2006/relationships/image" Target="../media/image67.jpeg"/><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3.jpeg"/><Relationship Id="rId5" Type="http://schemas.openxmlformats.org/officeDocument/2006/relationships/image" Target="../media/image64.png"/><Relationship Id="rId15" Type="http://schemas.openxmlformats.org/officeDocument/2006/relationships/image" Target="../media/image7.jpeg"/><Relationship Id="rId10" Type="http://schemas.openxmlformats.org/officeDocument/2006/relationships/image" Target="../media/image2.jpeg"/><Relationship Id="rId4" Type="http://schemas.openxmlformats.org/officeDocument/2006/relationships/image" Target="../media/image62.png"/><Relationship Id="rId9" Type="http://schemas.openxmlformats.org/officeDocument/2006/relationships/image" Target="../media/image1.jpeg"/><Relationship Id="rId14" Type="http://schemas.openxmlformats.org/officeDocument/2006/relationships/image" Target="../media/image6.jpeg"/></Relationships>
</file>

<file path=ppt/slides/_rels/slide2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62.png"/><Relationship Id="rId7" Type="http://schemas.openxmlformats.org/officeDocument/2006/relationships/image" Target="../media/image3.jpeg"/><Relationship Id="rId12"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2.xml"/><Relationship Id="rId6" Type="http://schemas.openxmlformats.org/officeDocument/2006/relationships/image" Target="../media/image2.jpeg"/><Relationship Id="rId11" Type="http://schemas.openxmlformats.org/officeDocument/2006/relationships/image" Target="../media/image7.jpeg"/><Relationship Id="rId5" Type="http://schemas.openxmlformats.org/officeDocument/2006/relationships/image" Target="../media/image1.jpeg"/><Relationship Id="rId10" Type="http://schemas.openxmlformats.org/officeDocument/2006/relationships/image" Target="../media/image6.jpeg"/><Relationship Id="rId4" Type="http://schemas.openxmlformats.org/officeDocument/2006/relationships/image" Target="../media/image19.png"/><Relationship Id="rId9" Type="http://schemas.openxmlformats.org/officeDocument/2006/relationships/image" Target="../media/image5.jpeg"/></Relationships>
</file>

<file path=ppt/slides/_rels/slide2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5.jpeg"/><Relationship Id="rId3" Type="http://schemas.openxmlformats.org/officeDocument/2006/relationships/image" Target="../media/image61.png"/><Relationship Id="rId7" Type="http://schemas.openxmlformats.org/officeDocument/2006/relationships/image" Target="../media/image74.png"/><Relationship Id="rId12" Type="http://schemas.openxmlformats.org/officeDocument/2006/relationships/image" Target="../media/image4.jpeg"/><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3.jpeg"/><Relationship Id="rId5" Type="http://schemas.openxmlformats.org/officeDocument/2006/relationships/image" Target="../media/image64.png"/><Relationship Id="rId15" Type="http://schemas.openxmlformats.org/officeDocument/2006/relationships/image" Target="../media/image7.jpeg"/><Relationship Id="rId10" Type="http://schemas.openxmlformats.org/officeDocument/2006/relationships/image" Target="../media/image2.jpeg"/><Relationship Id="rId4" Type="http://schemas.openxmlformats.org/officeDocument/2006/relationships/image" Target="../media/image62.png"/><Relationship Id="rId9" Type="http://schemas.openxmlformats.org/officeDocument/2006/relationships/image" Target="../media/image1.jpeg"/><Relationship Id="rId14" Type="http://schemas.openxmlformats.org/officeDocument/2006/relationships/image" Target="../media/image6.jpeg"/></Relationships>
</file>

<file path=ppt/slides/_rels/slide2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75.jpeg"/></Relationships>
</file>

<file path=ppt/slides/_rels/slide26.xml.rels><?xml version="1.0" encoding="UTF-8" standalone="yes"?>
<Relationships xmlns="http://schemas.openxmlformats.org/package/2006/relationships"><Relationship Id="rId8" Type="http://schemas.openxmlformats.org/officeDocument/2006/relationships/image" Target="../media/image56.jpeg"/><Relationship Id="rId13" Type="http://schemas.openxmlformats.org/officeDocument/2006/relationships/image" Target="../media/image3.jpeg"/><Relationship Id="rId3" Type="http://schemas.openxmlformats.org/officeDocument/2006/relationships/image" Target="../media/image76.jpeg"/><Relationship Id="rId7" Type="http://schemas.openxmlformats.org/officeDocument/2006/relationships/image" Target="../media/image80.emf"/><Relationship Id="rId12" Type="http://schemas.openxmlformats.org/officeDocument/2006/relationships/image" Target="../media/image2.jpeg"/><Relationship Id="rId17" Type="http://schemas.openxmlformats.org/officeDocument/2006/relationships/image" Target="../media/image7.jpeg"/><Relationship Id="rId2" Type="http://schemas.openxmlformats.org/officeDocument/2006/relationships/notesSlide" Target="../notesSlides/notesSlide3.xml"/><Relationship Id="rId16"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79.png"/><Relationship Id="rId11" Type="http://schemas.openxmlformats.org/officeDocument/2006/relationships/image" Target="../media/image1.jpeg"/><Relationship Id="rId5" Type="http://schemas.openxmlformats.org/officeDocument/2006/relationships/image" Target="../media/image78.emf"/><Relationship Id="rId15" Type="http://schemas.openxmlformats.org/officeDocument/2006/relationships/image" Target="../media/image5.jpeg"/><Relationship Id="rId10" Type="http://schemas.openxmlformats.org/officeDocument/2006/relationships/image" Target="../media/image19.png"/><Relationship Id="rId4" Type="http://schemas.openxmlformats.org/officeDocument/2006/relationships/image" Target="../media/image77.jpeg"/><Relationship Id="rId9" Type="http://schemas.openxmlformats.org/officeDocument/2006/relationships/image" Target="../media/image57.png"/><Relationship Id="rId14" Type="http://schemas.openxmlformats.org/officeDocument/2006/relationships/image" Target="../media/image4.jpeg"/></Relationships>
</file>

<file path=ppt/slides/_rels/slide27.xml.rels><?xml version="1.0" encoding="UTF-8" standalone="yes"?>
<Relationships xmlns="http://schemas.openxmlformats.org/package/2006/relationships"><Relationship Id="rId8" Type="http://schemas.openxmlformats.org/officeDocument/2006/relationships/image" Target="../media/image83.emf"/><Relationship Id="rId13" Type="http://schemas.openxmlformats.org/officeDocument/2006/relationships/image" Target="../media/image4.jpeg"/><Relationship Id="rId3" Type="http://schemas.openxmlformats.org/officeDocument/2006/relationships/image" Target="../media/image81.jpeg"/><Relationship Id="rId7" Type="http://schemas.openxmlformats.org/officeDocument/2006/relationships/image" Target="../media/image57.png"/><Relationship Id="rId12" Type="http://schemas.openxmlformats.org/officeDocument/2006/relationships/image" Target="../media/image3.jpeg"/><Relationship Id="rId2" Type="http://schemas.openxmlformats.org/officeDocument/2006/relationships/image" Target="../media/image77.jpeg"/><Relationship Id="rId16"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82.emf"/><Relationship Id="rId11" Type="http://schemas.openxmlformats.org/officeDocument/2006/relationships/image" Target="../media/image2.jpeg"/><Relationship Id="rId5" Type="http://schemas.openxmlformats.org/officeDocument/2006/relationships/image" Target="../media/image56.jpeg"/><Relationship Id="rId15" Type="http://schemas.openxmlformats.org/officeDocument/2006/relationships/image" Target="../media/image6.jpeg"/><Relationship Id="rId10" Type="http://schemas.openxmlformats.org/officeDocument/2006/relationships/image" Target="../media/image1.jpeg"/><Relationship Id="rId4" Type="http://schemas.openxmlformats.org/officeDocument/2006/relationships/image" Target="../media/image79.png"/><Relationship Id="rId9" Type="http://schemas.openxmlformats.org/officeDocument/2006/relationships/image" Target="../media/image19.png"/><Relationship Id="rId14" Type="http://schemas.openxmlformats.org/officeDocument/2006/relationships/image" Target="../media/image5.jpeg"/></Relationships>
</file>

<file path=ppt/slides/_rels/slide28.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4.jpeg"/><Relationship Id="rId3" Type="http://schemas.openxmlformats.org/officeDocument/2006/relationships/image" Target="../media/image85.jpeg"/><Relationship Id="rId7" Type="http://schemas.openxmlformats.org/officeDocument/2006/relationships/image" Target="../media/image57.png"/><Relationship Id="rId12" Type="http://schemas.openxmlformats.org/officeDocument/2006/relationships/image" Target="../media/image3.jpeg"/><Relationship Id="rId2" Type="http://schemas.openxmlformats.org/officeDocument/2006/relationships/image" Target="../media/image84.jpeg"/><Relationship Id="rId16"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image" Target="../media/image2.jpeg"/><Relationship Id="rId5" Type="http://schemas.openxmlformats.org/officeDocument/2006/relationships/image" Target="../media/image79.png"/><Relationship Id="rId15" Type="http://schemas.openxmlformats.org/officeDocument/2006/relationships/image" Target="../media/image6.jpeg"/><Relationship Id="rId10" Type="http://schemas.openxmlformats.org/officeDocument/2006/relationships/image" Target="../media/image1.jpeg"/><Relationship Id="rId4" Type="http://schemas.openxmlformats.org/officeDocument/2006/relationships/image" Target="../media/image56.jpeg"/><Relationship Id="rId9" Type="http://schemas.openxmlformats.org/officeDocument/2006/relationships/image" Target="../media/image19.png"/><Relationship Id="rId14" Type="http://schemas.openxmlformats.org/officeDocument/2006/relationships/image" Target="../media/image5.jpeg"/></Relationships>
</file>

<file path=ppt/slides/_rels/slide29.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56.jpeg"/><Relationship Id="rId7" Type="http://schemas.openxmlformats.org/officeDocument/2006/relationships/image" Target="../media/image2.jpeg"/><Relationship Id="rId12" Type="http://schemas.openxmlformats.org/officeDocument/2006/relationships/image" Target="../media/image7.jpeg"/><Relationship Id="rId2" Type="http://schemas.openxmlformats.org/officeDocument/2006/relationships/image" Target="../media/image88.gif"/><Relationship Id="rId1" Type="http://schemas.openxmlformats.org/officeDocument/2006/relationships/slideLayout" Target="../slideLayouts/slideLayout2.xml"/><Relationship Id="rId6" Type="http://schemas.openxmlformats.org/officeDocument/2006/relationships/image" Target="../media/image1.jpeg"/><Relationship Id="rId11" Type="http://schemas.openxmlformats.org/officeDocument/2006/relationships/image" Target="../media/image6.jpeg"/><Relationship Id="rId5" Type="http://schemas.openxmlformats.org/officeDocument/2006/relationships/image" Target="../media/image19.png"/><Relationship Id="rId10" Type="http://schemas.openxmlformats.org/officeDocument/2006/relationships/image" Target="../media/image5.jpeg"/><Relationship Id="rId4" Type="http://schemas.openxmlformats.org/officeDocument/2006/relationships/image" Target="../media/image89.jpeg"/><Relationship Id="rId9" Type="http://schemas.openxmlformats.org/officeDocument/2006/relationships/image" Target="../media/image4.jpeg"/></Relationships>
</file>

<file path=ppt/slides/_rels/slide3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90.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jpeg"/></Relationships>
</file>

<file path=ppt/slides/_rels/slide31.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6.jpeg"/><Relationship Id="rId3" Type="http://schemas.openxmlformats.org/officeDocument/2006/relationships/image" Target="../media/image92.jpeg"/><Relationship Id="rId7" Type="http://schemas.openxmlformats.org/officeDocument/2006/relationships/image" Target="../media/image19.png"/><Relationship Id="rId12" Type="http://schemas.openxmlformats.org/officeDocument/2006/relationships/image" Target="../media/image5.jpeg"/><Relationship Id="rId2" Type="http://schemas.openxmlformats.org/officeDocument/2006/relationships/image" Target="../media/image91.jpeg"/><Relationship Id="rId1" Type="http://schemas.openxmlformats.org/officeDocument/2006/relationships/slideLayout" Target="../slideLayouts/slideLayout2.xml"/><Relationship Id="rId6" Type="http://schemas.openxmlformats.org/officeDocument/2006/relationships/image" Target="../media/image95.png"/><Relationship Id="rId11" Type="http://schemas.openxmlformats.org/officeDocument/2006/relationships/image" Target="../media/image4.jpeg"/><Relationship Id="rId5" Type="http://schemas.openxmlformats.org/officeDocument/2006/relationships/image" Target="../media/image94.png"/><Relationship Id="rId10" Type="http://schemas.openxmlformats.org/officeDocument/2006/relationships/image" Target="../media/image3.jpeg"/><Relationship Id="rId4" Type="http://schemas.openxmlformats.org/officeDocument/2006/relationships/image" Target="../media/image93.png"/><Relationship Id="rId9" Type="http://schemas.openxmlformats.org/officeDocument/2006/relationships/image" Target="../media/image2.jpeg"/><Relationship Id="rId14" Type="http://schemas.openxmlformats.org/officeDocument/2006/relationships/image" Target="../media/image7.jpeg"/></Relationships>
</file>

<file path=ppt/slides/_rels/slide32.xml.rels><?xml version="1.0" encoding="UTF-8" standalone="yes"?>
<Relationships xmlns="http://schemas.openxmlformats.org/package/2006/relationships"><Relationship Id="rId8" Type="http://schemas.openxmlformats.org/officeDocument/2006/relationships/image" Target="../media/image3.jpeg"/><Relationship Id="rId13" Type="http://schemas.openxmlformats.org/officeDocument/2006/relationships/image" Target="../media/image98.jpeg"/><Relationship Id="rId3" Type="http://schemas.openxmlformats.org/officeDocument/2006/relationships/image" Target="../media/image96.jpeg"/><Relationship Id="rId7" Type="http://schemas.openxmlformats.org/officeDocument/2006/relationships/image" Target="../media/image2.jpeg"/><Relationship Id="rId12"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jpeg"/><Relationship Id="rId11" Type="http://schemas.openxmlformats.org/officeDocument/2006/relationships/image" Target="../media/image6.jpeg"/><Relationship Id="rId5" Type="http://schemas.openxmlformats.org/officeDocument/2006/relationships/image" Target="../media/image19.png"/><Relationship Id="rId10" Type="http://schemas.openxmlformats.org/officeDocument/2006/relationships/image" Target="../media/image5.jpeg"/><Relationship Id="rId4" Type="http://schemas.openxmlformats.org/officeDocument/2006/relationships/image" Target="../media/image97.jpeg"/><Relationship Id="rId9" Type="http://schemas.openxmlformats.org/officeDocument/2006/relationships/image" Target="../media/image4.jpeg"/></Relationships>
</file>

<file path=ppt/slides/_rels/slide3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00.png"/><Relationship Id="rId7" Type="http://schemas.openxmlformats.org/officeDocument/2006/relationships/image" Target="../media/image3.jpeg"/><Relationship Id="rId2" Type="http://schemas.openxmlformats.org/officeDocument/2006/relationships/image" Target="../media/image99.emf"/><Relationship Id="rId1" Type="http://schemas.openxmlformats.org/officeDocument/2006/relationships/slideLayout" Target="../slideLayouts/slideLayout2.xml"/><Relationship Id="rId6" Type="http://schemas.openxmlformats.org/officeDocument/2006/relationships/image" Target="../media/image2.jpeg"/><Relationship Id="rId11" Type="http://schemas.openxmlformats.org/officeDocument/2006/relationships/image" Target="../media/image7.jpeg"/><Relationship Id="rId5" Type="http://schemas.openxmlformats.org/officeDocument/2006/relationships/image" Target="../media/image1.jpeg"/><Relationship Id="rId10" Type="http://schemas.openxmlformats.org/officeDocument/2006/relationships/image" Target="../media/image6.jpeg"/><Relationship Id="rId4" Type="http://schemas.openxmlformats.org/officeDocument/2006/relationships/image" Target="../media/image19.png"/><Relationship Id="rId9" Type="http://schemas.openxmlformats.org/officeDocument/2006/relationships/image" Target="../media/image5.jpeg"/></Relationships>
</file>

<file path=ppt/slides/_rels/slide3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101.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9.png"/><Relationship Id="rId4" Type="http://schemas.openxmlformats.org/officeDocument/2006/relationships/image" Target="../media/image2.jpeg"/><Relationship Id="rId9" Type="http://schemas.openxmlformats.org/officeDocument/2006/relationships/image" Target="../media/image7.jpeg"/></Relationships>
</file>

<file path=ppt/slides/_rels/slide35.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6.jpeg"/><Relationship Id="rId3" Type="http://schemas.openxmlformats.org/officeDocument/2006/relationships/image" Target="../media/image102.jpeg"/><Relationship Id="rId7" Type="http://schemas.openxmlformats.org/officeDocument/2006/relationships/image" Target="../media/image19.png"/><Relationship Id="rId12" Type="http://schemas.openxmlformats.org/officeDocument/2006/relationships/image" Target="../media/image5.jpeg"/><Relationship Id="rId17" Type="http://schemas.openxmlformats.org/officeDocument/2006/relationships/image" Target="../media/image108.jpeg"/><Relationship Id="rId2" Type="http://schemas.openxmlformats.org/officeDocument/2006/relationships/notesSlide" Target="../notesSlides/notesSlide5.xml"/><Relationship Id="rId16" Type="http://schemas.openxmlformats.org/officeDocument/2006/relationships/image" Target="../media/image107.jpeg"/><Relationship Id="rId1" Type="http://schemas.openxmlformats.org/officeDocument/2006/relationships/slideLayout" Target="../slideLayouts/slideLayout2.xml"/><Relationship Id="rId6" Type="http://schemas.openxmlformats.org/officeDocument/2006/relationships/image" Target="../media/image105.jpeg"/><Relationship Id="rId11" Type="http://schemas.openxmlformats.org/officeDocument/2006/relationships/image" Target="../media/image4.jpeg"/><Relationship Id="rId5" Type="http://schemas.openxmlformats.org/officeDocument/2006/relationships/image" Target="../media/image104.jpeg"/><Relationship Id="rId15" Type="http://schemas.openxmlformats.org/officeDocument/2006/relationships/image" Target="../media/image106.jpeg"/><Relationship Id="rId10" Type="http://schemas.openxmlformats.org/officeDocument/2006/relationships/image" Target="../media/image3.jpeg"/><Relationship Id="rId4" Type="http://schemas.openxmlformats.org/officeDocument/2006/relationships/image" Target="../media/image103.jpeg"/><Relationship Id="rId9" Type="http://schemas.openxmlformats.org/officeDocument/2006/relationships/image" Target="../media/image2.jpeg"/><Relationship Id="rId14" Type="http://schemas.openxmlformats.org/officeDocument/2006/relationships/image" Target="../media/image7.jpeg"/></Relationships>
</file>

<file path=ppt/slides/_rels/slide36.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6.jpeg"/><Relationship Id="rId3" Type="http://schemas.openxmlformats.org/officeDocument/2006/relationships/image" Target="../media/image109.jpeg"/><Relationship Id="rId7" Type="http://schemas.openxmlformats.org/officeDocument/2006/relationships/image" Target="../media/image19.png"/><Relationship Id="rId12" Type="http://schemas.openxmlformats.org/officeDocument/2006/relationships/image" Target="../media/image5.jpeg"/><Relationship Id="rId17" Type="http://schemas.openxmlformats.org/officeDocument/2006/relationships/image" Target="../media/image115.jpeg"/><Relationship Id="rId2" Type="http://schemas.openxmlformats.org/officeDocument/2006/relationships/notesSlide" Target="../notesSlides/notesSlide6.xml"/><Relationship Id="rId16" Type="http://schemas.openxmlformats.org/officeDocument/2006/relationships/image" Target="../media/image114.jpeg"/><Relationship Id="rId1" Type="http://schemas.openxmlformats.org/officeDocument/2006/relationships/slideLayout" Target="../slideLayouts/slideLayout2.xml"/><Relationship Id="rId6" Type="http://schemas.openxmlformats.org/officeDocument/2006/relationships/image" Target="../media/image112.jpeg"/><Relationship Id="rId11" Type="http://schemas.openxmlformats.org/officeDocument/2006/relationships/image" Target="../media/image4.jpeg"/><Relationship Id="rId5" Type="http://schemas.openxmlformats.org/officeDocument/2006/relationships/image" Target="../media/image111.jpeg"/><Relationship Id="rId15" Type="http://schemas.openxmlformats.org/officeDocument/2006/relationships/image" Target="../media/image113.jpeg"/><Relationship Id="rId10" Type="http://schemas.openxmlformats.org/officeDocument/2006/relationships/image" Target="../media/image3.jpeg"/><Relationship Id="rId4" Type="http://schemas.openxmlformats.org/officeDocument/2006/relationships/image" Target="../media/image110.jpeg"/><Relationship Id="rId9" Type="http://schemas.openxmlformats.org/officeDocument/2006/relationships/image" Target="../media/image2.jpeg"/><Relationship Id="rId14" Type="http://schemas.openxmlformats.org/officeDocument/2006/relationships/image" Target="../media/image7.jpeg"/></Relationships>
</file>

<file path=ppt/slides/_rels/slide37.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117.jpeg"/><Relationship Id="rId7" Type="http://schemas.openxmlformats.org/officeDocument/2006/relationships/image" Target="../media/image2.jpeg"/><Relationship Id="rId12" Type="http://schemas.openxmlformats.org/officeDocument/2006/relationships/image" Target="../media/image7.jpeg"/><Relationship Id="rId2" Type="http://schemas.openxmlformats.org/officeDocument/2006/relationships/image" Target="../media/image116.jpeg"/><Relationship Id="rId1" Type="http://schemas.openxmlformats.org/officeDocument/2006/relationships/slideLayout" Target="../slideLayouts/slideLayout2.xml"/><Relationship Id="rId6" Type="http://schemas.openxmlformats.org/officeDocument/2006/relationships/image" Target="../media/image1.jpeg"/><Relationship Id="rId11" Type="http://schemas.openxmlformats.org/officeDocument/2006/relationships/image" Target="../media/image6.jpeg"/><Relationship Id="rId5" Type="http://schemas.openxmlformats.org/officeDocument/2006/relationships/image" Target="../media/image19.png"/><Relationship Id="rId10" Type="http://schemas.openxmlformats.org/officeDocument/2006/relationships/image" Target="../media/image5.jpeg"/><Relationship Id="rId4" Type="http://schemas.openxmlformats.org/officeDocument/2006/relationships/image" Target="../media/image118.jpeg"/><Relationship Id="rId9" Type="http://schemas.openxmlformats.org/officeDocument/2006/relationships/image" Target="../media/image4.jpeg"/></Relationships>
</file>

<file path=ppt/slides/_rels/slide38.xml.rels><?xml version="1.0" encoding="UTF-8" standalone="yes"?>
<Relationships xmlns="http://schemas.openxmlformats.org/package/2006/relationships"><Relationship Id="rId8" Type="http://schemas.openxmlformats.org/officeDocument/2006/relationships/image" Target="../media/image2.jpeg"/><Relationship Id="rId13" Type="http://schemas.openxmlformats.org/officeDocument/2006/relationships/image" Target="../media/image7.jpeg"/><Relationship Id="rId3" Type="http://schemas.openxmlformats.org/officeDocument/2006/relationships/image" Target="../media/image120.jpeg"/><Relationship Id="rId7" Type="http://schemas.openxmlformats.org/officeDocument/2006/relationships/image" Target="../media/image1.jpeg"/><Relationship Id="rId12" Type="http://schemas.openxmlformats.org/officeDocument/2006/relationships/image" Target="../media/image6.jpeg"/><Relationship Id="rId2" Type="http://schemas.openxmlformats.org/officeDocument/2006/relationships/image" Target="../media/image119.jpe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5.jpeg"/><Relationship Id="rId5" Type="http://schemas.openxmlformats.org/officeDocument/2006/relationships/image" Target="../media/image122.jpeg"/><Relationship Id="rId10" Type="http://schemas.openxmlformats.org/officeDocument/2006/relationships/image" Target="../media/image4.jpeg"/><Relationship Id="rId4" Type="http://schemas.openxmlformats.org/officeDocument/2006/relationships/image" Target="../media/image121.jpeg"/><Relationship Id="rId9" Type="http://schemas.openxmlformats.org/officeDocument/2006/relationships/image" Target="../media/image3.jpeg"/></Relationships>
</file>

<file path=ppt/slides/_rels/slide39.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123.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jpeg"/></Relationships>
</file>

<file path=ppt/slides/_rels/slide4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jpeg"/><Relationship Id="rId11" Type="http://schemas.openxmlformats.org/officeDocument/2006/relationships/image" Target="../media/image125.jpeg"/><Relationship Id="rId5" Type="http://schemas.openxmlformats.org/officeDocument/2006/relationships/image" Target="../media/image3.jpeg"/><Relationship Id="rId10" Type="http://schemas.openxmlformats.org/officeDocument/2006/relationships/image" Target="../media/image124.jpg"/><Relationship Id="rId4" Type="http://schemas.openxmlformats.org/officeDocument/2006/relationships/image" Target="../media/image2.jpeg"/><Relationship Id="rId9" Type="http://schemas.openxmlformats.org/officeDocument/2006/relationships/image" Target="../media/image7.jpeg"/></Relationships>
</file>

<file path=ppt/slides/_rels/slide4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8.png"/><Relationship Id="rId18" Type="http://schemas.microsoft.com/office/2007/relationships/hdphoto" Target="../media/hdphoto5.wdp"/><Relationship Id="rId3" Type="http://schemas.openxmlformats.org/officeDocument/2006/relationships/image" Target="../media/image2.jpeg"/><Relationship Id="rId7" Type="http://schemas.openxmlformats.org/officeDocument/2006/relationships/image" Target="../media/image6.jpeg"/><Relationship Id="rId12" Type="http://schemas.microsoft.com/office/2007/relationships/hdphoto" Target="../media/hdphoto2.wdp"/><Relationship Id="rId17" Type="http://schemas.openxmlformats.org/officeDocument/2006/relationships/image" Target="../media/image130.png"/><Relationship Id="rId2" Type="http://schemas.openxmlformats.org/officeDocument/2006/relationships/image" Target="../media/image1.jpeg"/><Relationship Id="rId16" Type="http://schemas.microsoft.com/office/2007/relationships/hdphoto" Target="../media/hdphoto4.wdp"/><Relationship Id="rId20" Type="http://schemas.microsoft.com/office/2007/relationships/hdphoto" Target="../media/hdphoto6.wdp"/><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27.png"/><Relationship Id="rId5" Type="http://schemas.openxmlformats.org/officeDocument/2006/relationships/image" Target="../media/image4.jpeg"/><Relationship Id="rId15" Type="http://schemas.openxmlformats.org/officeDocument/2006/relationships/image" Target="../media/image129.png"/><Relationship Id="rId10" Type="http://schemas.microsoft.com/office/2007/relationships/hdphoto" Target="../media/hdphoto1.wdp"/><Relationship Id="rId19" Type="http://schemas.openxmlformats.org/officeDocument/2006/relationships/image" Target="../media/image131.png"/><Relationship Id="rId4" Type="http://schemas.openxmlformats.org/officeDocument/2006/relationships/image" Target="../media/image3.jpeg"/><Relationship Id="rId9" Type="http://schemas.openxmlformats.org/officeDocument/2006/relationships/image" Target="../media/image126.png"/><Relationship Id="rId14" Type="http://schemas.microsoft.com/office/2007/relationships/hdphoto" Target="../media/hdphoto3.wdp"/></Relationships>
</file>

<file path=ppt/slides/_rels/slide42.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hyperlink" Target="mailto:nsservicetrain18@gmail.com" TargetMode="External"/><Relationship Id="rId3" Type="http://schemas.openxmlformats.org/officeDocument/2006/relationships/image" Target="../media/image133.jpeg"/><Relationship Id="rId7" Type="http://schemas.openxmlformats.org/officeDocument/2006/relationships/image" Target="../media/image4.jpeg"/><Relationship Id="rId12" Type="http://schemas.openxmlformats.org/officeDocument/2006/relationships/hyperlink" Target="mailto:sales@nssolutions.in" TargetMode="External"/><Relationship Id="rId2" Type="http://schemas.openxmlformats.org/officeDocument/2006/relationships/image" Target="../media/image132.jpeg"/><Relationship Id="rId1" Type="http://schemas.openxmlformats.org/officeDocument/2006/relationships/slideLayout" Target="../slideLayouts/slideLayout2.xml"/><Relationship Id="rId6" Type="http://schemas.openxmlformats.org/officeDocument/2006/relationships/image" Target="../media/image3.jpeg"/><Relationship Id="rId11" Type="http://schemas.openxmlformats.org/officeDocument/2006/relationships/image" Target="../media/image134.jpeg"/><Relationship Id="rId5" Type="http://schemas.openxmlformats.org/officeDocument/2006/relationships/image" Target="../media/image2.jpeg"/><Relationship Id="rId10" Type="http://schemas.openxmlformats.org/officeDocument/2006/relationships/image" Target="../media/image7.jpeg"/><Relationship Id="rId4" Type="http://schemas.openxmlformats.org/officeDocument/2006/relationships/image" Target="../media/image1.jpeg"/><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381000" y="5181600"/>
            <a:ext cx="2667000" cy="3397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ln>
                  <a:noFill/>
                </a:ln>
                <a:solidFill>
                  <a:schemeClr val="bg1"/>
                </a:solidFill>
                <a:effectLst/>
                <a:latin typeface="Verdana" pitchFamily="34" charset="0"/>
              </a:rPr>
              <a:t>No: 01100117768</a:t>
            </a:r>
            <a:endParaRPr kumimoji="0" lang="en-US" sz="2000" b="0" i="0" u="none" strike="noStrike" cap="none" normalizeH="0" baseline="0" dirty="0" smtClean="0">
              <a:ln>
                <a:noFill/>
              </a:ln>
              <a:solidFill>
                <a:schemeClr val="bg1"/>
              </a:solidFill>
              <a:effectLst/>
              <a:latin typeface="Arial" pitchFamily="34" charset="0"/>
            </a:endParaRPr>
          </a:p>
        </p:txBody>
      </p:sp>
      <p:sp>
        <p:nvSpPr>
          <p:cNvPr id="13" name="Rectangle 12"/>
          <p:cNvSpPr/>
          <p:nvPr/>
        </p:nvSpPr>
        <p:spPr>
          <a:xfrm>
            <a:off x="838200" y="0"/>
            <a:ext cx="8305800" cy="12954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itle 2"/>
          <p:cNvSpPr>
            <a:spLocks noGrp="1"/>
          </p:cNvSpPr>
          <p:nvPr>
            <p:ph type="title"/>
          </p:nvPr>
        </p:nvSpPr>
        <p:spPr>
          <a:xfrm>
            <a:off x="914400" y="0"/>
            <a:ext cx="8229600" cy="1143000"/>
          </a:xfrm>
        </p:spPr>
        <p:txBody>
          <a:bodyPr>
            <a:normAutofit/>
          </a:bodyPr>
          <a:lstStyle/>
          <a:p>
            <a:pPr algn="ctr"/>
            <a:r>
              <a:rPr lang="en-US" sz="3200" b="1" dirty="0" smtClean="0">
                <a:latin typeface="Cambria" pitchFamily="18" charset="0"/>
                <a:cs typeface="Tahoma" pitchFamily="34" charset="0"/>
              </a:rPr>
              <a:t>ELECTRONIC PRODUCT  DESIGN , DEVELOPMENT &amp; SERVICES ENTERPRISE</a:t>
            </a:r>
            <a:endParaRPr lang="en-US" sz="3200" b="1" dirty="0">
              <a:latin typeface="Cambria" pitchFamily="18" charset="0"/>
              <a:cs typeface="Tahoma" pitchFamily="34" charset="0"/>
            </a:endParaRPr>
          </a:p>
        </p:txBody>
      </p:sp>
      <p:pic>
        <p:nvPicPr>
          <p:cNvPr id="10" name="Picture 4" descr="C:\Documents and Settings\Documentation\Desktop\rail photos\_68561220_train_story_pics_from_kashmir(21).jpg"/>
          <p:cNvPicPr>
            <a:picLocks noChangeAspect="1" noChangeArrowheads="1"/>
          </p:cNvPicPr>
          <p:nvPr/>
        </p:nvPicPr>
        <p:blipFill>
          <a:blip r:embed="rId2" cstate="print"/>
          <a:srcRect/>
          <a:stretch>
            <a:fillRect/>
          </a:stretch>
        </p:blipFill>
        <p:spPr bwMode="auto">
          <a:xfrm>
            <a:off x="838200" y="5943600"/>
            <a:ext cx="1219200" cy="914400"/>
          </a:xfrm>
          <a:prstGeom prst="rect">
            <a:avLst/>
          </a:prstGeom>
          <a:noFill/>
        </p:spPr>
      </p:pic>
      <p:pic>
        <p:nvPicPr>
          <p:cNvPr id="12" name="Picture 11" descr="C:\Documents and Settings\Documentation\Desktop\rail photos\9e6577790d8e92da13f7ca86bafeb5f5.jpg"/>
          <p:cNvPicPr>
            <a:picLocks noChangeAspect="1" noChangeArrowheads="1"/>
          </p:cNvPicPr>
          <p:nvPr/>
        </p:nvPicPr>
        <p:blipFill>
          <a:blip r:embed="rId3" cstate="print"/>
          <a:srcRect/>
          <a:stretch>
            <a:fillRect/>
          </a:stretch>
        </p:blipFill>
        <p:spPr bwMode="auto">
          <a:xfrm>
            <a:off x="2057400" y="5943600"/>
            <a:ext cx="1142999" cy="914400"/>
          </a:xfrm>
          <a:prstGeom prst="rect">
            <a:avLst/>
          </a:prstGeom>
          <a:noFill/>
        </p:spPr>
      </p:pic>
      <p:pic>
        <p:nvPicPr>
          <p:cNvPr id="16" name="Picture 1" descr="C:\Documents and Settings\Documentation\Desktop\rail photos\6101.1228412845.jpg"/>
          <p:cNvPicPr>
            <a:picLocks noChangeAspect="1" noChangeArrowheads="1"/>
          </p:cNvPicPr>
          <p:nvPr/>
        </p:nvPicPr>
        <p:blipFill>
          <a:blip r:embed="rId4" cstate="print"/>
          <a:srcRect/>
          <a:stretch>
            <a:fillRect/>
          </a:stretch>
        </p:blipFill>
        <p:spPr bwMode="auto">
          <a:xfrm>
            <a:off x="3200400" y="5943600"/>
            <a:ext cx="1143000" cy="914400"/>
          </a:xfrm>
          <a:prstGeom prst="rect">
            <a:avLst/>
          </a:prstGeom>
          <a:noFill/>
        </p:spPr>
      </p:pic>
      <p:pic>
        <p:nvPicPr>
          <p:cNvPr id="18" name="Picture 2" descr="C:\Documents and Settings\Documentation\Desktop\rail photos\wdp4.jpg"/>
          <p:cNvPicPr>
            <a:picLocks noChangeAspect="1" noChangeArrowheads="1"/>
          </p:cNvPicPr>
          <p:nvPr/>
        </p:nvPicPr>
        <p:blipFill>
          <a:blip r:embed="rId5" cstate="print"/>
          <a:srcRect/>
          <a:stretch>
            <a:fillRect/>
          </a:stretch>
        </p:blipFill>
        <p:spPr bwMode="auto">
          <a:xfrm>
            <a:off x="4343400" y="5943600"/>
            <a:ext cx="1263246" cy="914400"/>
          </a:xfrm>
          <a:prstGeom prst="rect">
            <a:avLst/>
          </a:prstGeom>
          <a:noFill/>
        </p:spPr>
      </p:pic>
      <p:pic>
        <p:nvPicPr>
          <p:cNvPr id="19" name="Picture 3" descr="C:\Documents and Settings\Documentation\Desktop\rail photos\4998782777_e48e0de196_z.jpg"/>
          <p:cNvPicPr>
            <a:picLocks noChangeAspect="1" noChangeArrowheads="1"/>
          </p:cNvPicPr>
          <p:nvPr/>
        </p:nvPicPr>
        <p:blipFill>
          <a:blip r:embed="rId6" cstate="print"/>
          <a:srcRect/>
          <a:stretch>
            <a:fillRect/>
          </a:stretch>
        </p:blipFill>
        <p:spPr bwMode="auto">
          <a:xfrm>
            <a:off x="5562600" y="5943601"/>
            <a:ext cx="1219200" cy="914400"/>
          </a:xfrm>
          <a:prstGeom prst="rect">
            <a:avLst/>
          </a:prstGeom>
          <a:noFill/>
        </p:spPr>
      </p:pic>
      <p:pic>
        <p:nvPicPr>
          <p:cNvPr id="20" name="Picture 5" descr="C:\Documents and Settings\Documentation\Desktop\rail photos\ICE3_in_Cologne.jpg"/>
          <p:cNvPicPr>
            <a:picLocks noChangeAspect="1" noChangeArrowheads="1"/>
          </p:cNvPicPr>
          <p:nvPr/>
        </p:nvPicPr>
        <p:blipFill>
          <a:blip r:embed="rId7" cstate="print"/>
          <a:srcRect/>
          <a:stretch>
            <a:fillRect/>
          </a:stretch>
        </p:blipFill>
        <p:spPr bwMode="auto">
          <a:xfrm>
            <a:off x="6781800" y="5943600"/>
            <a:ext cx="1222269" cy="914400"/>
          </a:xfrm>
          <a:prstGeom prst="rect">
            <a:avLst/>
          </a:prstGeom>
          <a:noFill/>
        </p:spPr>
      </p:pic>
      <p:pic>
        <p:nvPicPr>
          <p:cNvPr id="21" name="Picture 2" descr="D:\N&amp;S Logo.jpg"/>
          <p:cNvPicPr>
            <a:picLocks noChangeAspect="1" noChangeArrowheads="1"/>
          </p:cNvPicPr>
          <p:nvPr/>
        </p:nvPicPr>
        <p:blipFill>
          <a:blip r:embed="rId8" cstate="print"/>
          <a:srcRect/>
          <a:stretch>
            <a:fillRect/>
          </a:stretch>
        </p:blipFill>
        <p:spPr bwMode="auto">
          <a:xfrm>
            <a:off x="8077200" y="6019800"/>
            <a:ext cx="914400" cy="697523"/>
          </a:xfrm>
          <a:prstGeom prst="rect">
            <a:avLst/>
          </a:prstGeom>
          <a:noFill/>
        </p:spPr>
      </p:pic>
      <p:pic>
        <p:nvPicPr>
          <p:cNvPr id="51201" name="Picture 1" descr="C:\Documents and Settings\Documentation\Desktop\rail photos\3624.1229945616.jpg"/>
          <p:cNvPicPr>
            <a:picLocks noChangeAspect="1" noChangeArrowheads="1"/>
          </p:cNvPicPr>
          <p:nvPr/>
        </p:nvPicPr>
        <p:blipFill>
          <a:blip r:embed="rId9" cstate="print"/>
          <a:srcRect/>
          <a:stretch>
            <a:fillRect/>
          </a:stretch>
        </p:blipFill>
        <p:spPr bwMode="auto">
          <a:xfrm>
            <a:off x="838200" y="1295400"/>
            <a:ext cx="8305800" cy="4649242"/>
          </a:xfrm>
          <a:prstGeom prst="rect">
            <a:avLst/>
          </a:prstGeom>
          <a:noFill/>
        </p:spPr>
      </p:pic>
      <p:sp>
        <p:nvSpPr>
          <p:cNvPr id="23" name="Content Placeholder 1"/>
          <p:cNvSpPr txBox="1">
            <a:spLocks/>
          </p:cNvSpPr>
          <p:nvPr/>
        </p:nvSpPr>
        <p:spPr>
          <a:xfrm>
            <a:off x="2590800" y="1371600"/>
            <a:ext cx="5181600" cy="5334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smtClean="0">
                <a:ln>
                  <a:noFill/>
                </a:ln>
                <a:solidFill>
                  <a:schemeClr val="tx1"/>
                </a:solidFill>
                <a:effectLst/>
                <a:uLnTx/>
                <a:uFillTx/>
                <a:latin typeface="Cambria" pitchFamily="18" charset="0"/>
                <a:ea typeface="+mn-ea"/>
                <a:cs typeface="Tahoma" pitchFamily="34" charset="0"/>
              </a:rPr>
              <a:t>COMPANY PROFILE- RAIL SYSTEM</a:t>
            </a:r>
            <a:r>
              <a:rPr lang="en-US" sz="2400" b="1" dirty="0" smtClean="0">
                <a:latin typeface="Cambria" pitchFamily="18" charset="0"/>
                <a:cs typeface="Tahoma" pitchFamily="34" charset="0"/>
              </a:rPr>
              <a:t>S </a:t>
            </a:r>
            <a:r>
              <a:rPr kumimoji="0" lang="en-US" sz="2400" b="1" i="0" u="none" strike="noStrike" kern="1200" cap="none" spc="0" normalizeH="0" baseline="0" noProof="0" dirty="0" smtClean="0">
                <a:ln>
                  <a:noFill/>
                </a:ln>
                <a:solidFill>
                  <a:schemeClr val="tx1"/>
                </a:solidFill>
                <a:effectLst/>
                <a:uLnTx/>
                <a:uFillTx/>
                <a:latin typeface="Cambria" pitchFamily="18" charset="0"/>
                <a:ea typeface="+mn-ea"/>
                <a:cs typeface="Tahoma" pitchFamily="34" charset="0"/>
              </a:rPr>
              <a:t> </a:t>
            </a:r>
            <a:endParaRPr kumimoji="0" lang="en-US" sz="3200" b="0" i="0" u="none" strike="noStrike" kern="1200" cap="none" spc="0" normalizeH="0" baseline="0" noProof="0" dirty="0">
              <a:ln>
                <a:noFill/>
              </a:ln>
              <a:solidFill>
                <a:schemeClr val="tx1"/>
              </a:solidFill>
              <a:effectLst/>
              <a:uLnTx/>
              <a:uFillTx/>
              <a:latin typeface="Cambria" pitchFamily="18" charset="0"/>
              <a:ea typeface="+mn-ea"/>
              <a:cs typeface="Tahoma" pitchFamily="34" charset="0"/>
            </a:endParaRPr>
          </a:p>
        </p:txBody>
      </p:sp>
      <p:sp>
        <p:nvSpPr>
          <p:cNvPr id="25" name="Content Placeholder 1"/>
          <p:cNvSpPr txBox="1">
            <a:spLocks/>
          </p:cNvSpPr>
          <p:nvPr/>
        </p:nvSpPr>
        <p:spPr>
          <a:xfrm>
            <a:off x="2133600" y="2209800"/>
            <a:ext cx="6096000" cy="1676400"/>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smtClean="0">
                <a:ln>
                  <a:noFill/>
                </a:ln>
                <a:solidFill>
                  <a:schemeClr val="tx1"/>
                </a:solidFill>
                <a:effectLst/>
                <a:uLnTx/>
                <a:uFillTx/>
                <a:latin typeface="Cambria" pitchFamily="18" charset="0"/>
                <a:ea typeface="+mn-ea"/>
                <a:cs typeface="Tahoma" pitchFamily="34" charset="0"/>
              </a:rPr>
              <a:t>N &amp; S SOLUTIONS PVT LTD .,</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smtClean="0">
                <a:ln>
                  <a:noFill/>
                </a:ln>
                <a:solidFill>
                  <a:schemeClr val="tx1"/>
                </a:solidFill>
                <a:effectLst/>
                <a:uLnTx/>
                <a:uFillTx/>
                <a:latin typeface="Cambria" pitchFamily="18" charset="0"/>
                <a:ea typeface="+mn-ea"/>
                <a:cs typeface="Tahoma" pitchFamily="34" charset="0"/>
              </a:rPr>
              <a:t>REGISTERED OFFICE &amp; DEVELOPMENT CENTRE</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smtClean="0">
                <a:ln>
                  <a:noFill/>
                </a:ln>
                <a:solidFill>
                  <a:schemeClr val="tx1"/>
                </a:solidFill>
                <a:effectLst/>
                <a:uLnTx/>
                <a:uFillTx/>
                <a:latin typeface="Cambria" pitchFamily="18" charset="0"/>
                <a:ea typeface="+mn-ea"/>
                <a:cs typeface="Tahoma" pitchFamily="34" charset="0"/>
              </a:rPr>
              <a:t>NO 37-38, RELIABLERESIDENCY, </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smtClean="0">
                <a:ln>
                  <a:noFill/>
                </a:ln>
                <a:solidFill>
                  <a:schemeClr val="tx1"/>
                </a:solidFill>
                <a:effectLst/>
                <a:uLnTx/>
                <a:uFillTx/>
                <a:latin typeface="Cambria" pitchFamily="18" charset="0"/>
                <a:ea typeface="+mn-ea"/>
                <a:cs typeface="Tahoma" pitchFamily="34" charset="0"/>
              </a:rPr>
              <a:t>1</a:t>
            </a:r>
            <a:r>
              <a:rPr kumimoji="0" lang="en-US" sz="1600" b="1" i="0" u="none" strike="noStrike" kern="1200" cap="none" spc="0" normalizeH="0" baseline="30000" noProof="0" dirty="0" smtClean="0">
                <a:ln>
                  <a:noFill/>
                </a:ln>
                <a:solidFill>
                  <a:schemeClr val="tx1"/>
                </a:solidFill>
                <a:effectLst/>
                <a:uLnTx/>
                <a:uFillTx/>
                <a:latin typeface="Cambria" pitchFamily="18" charset="0"/>
                <a:ea typeface="+mn-ea"/>
                <a:cs typeface="Tahoma" pitchFamily="34" charset="0"/>
              </a:rPr>
              <a:t>ST</a:t>
            </a:r>
            <a:r>
              <a:rPr kumimoji="0" lang="en-US" sz="1600" b="1" i="0" u="none" strike="noStrike" kern="1200" cap="none" spc="0" normalizeH="0" baseline="0" noProof="0" dirty="0" smtClean="0">
                <a:ln>
                  <a:noFill/>
                </a:ln>
                <a:solidFill>
                  <a:schemeClr val="tx1"/>
                </a:solidFill>
                <a:effectLst/>
                <a:uLnTx/>
                <a:uFillTx/>
                <a:latin typeface="Cambria" pitchFamily="18" charset="0"/>
                <a:ea typeface="+mn-ea"/>
                <a:cs typeface="Tahoma" pitchFamily="34" charset="0"/>
              </a:rPr>
              <a:t> MAIN , 8</a:t>
            </a:r>
            <a:r>
              <a:rPr kumimoji="0" lang="en-US" sz="1600" b="1" i="0" u="none" strike="noStrike" kern="1200" cap="none" spc="0" normalizeH="0" baseline="30000" noProof="0" dirty="0" smtClean="0">
                <a:ln>
                  <a:noFill/>
                </a:ln>
                <a:solidFill>
                  <a:schemeClr val="tx1"/>
                </a:solidFill>
                <a:effectLst/>
                <a:uLnTx/>
                <a:uFillTx/>
                <a:latin typeface="Cambria" pitchFamily="18" charset="0"/>
                <a:ea typeface="+mn-ea"/>
                <a:cs typeface="Tahoma" pitchFamily="34" charset="0"/>
              </a:rPr>
              <a:t>TH</a:t>
            </a:r>
            <a:r>
              <a:rPr kumimoji="0" lang="en-US" sz="1600" b="1" i="0" u="none" strike="noStrike" kern="1200" cap="none" spc="0" normalizeH="0" baseline="0" noProof="0" dirty="0" smtClean="0">
                <a:ln>
                  <a:noFill/>
                </a:ln>
                <a:solidFill>
                  <a:schemeClr val="tx1"/>
                </a:solidFill>
                <a:effectLst/>
                <a:uLnTx/>
                <a:uFillTx/>
                <a:latin typeface="Cambria" pitchFamily="18" charset="0"/>
                <a:ea typeface="+mn-ea"/>
                <a:cs typeface="Tahoma" pitchFamily="34" charset="0"/>
              </a:rPr>
              <a:t> CROSS, HSR LAYOUT, </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600" b="1" i="0" u="none" strike="noStrike" kern="1200" cap="none" spc="0" normalizeH="0" baseline="0" noProof="0" dirty="0" smtClean="0">
                <a:ln>
                  <a:noFill/>
                </a:ln>
                <a:solidFill>
                  <a:schemeClr val="tx1"/>
                </a:solidFill>
                <a:effectLst/>
                <a:uLnTx/>
                <a:uFillTx/>
                <a:latin typeface="Cambria" pitchFamily="18" charset="0"/>
                <a:ea typeface="+mn-ea"/>
                <a:cs typeface="Tahoma" pitchFamily="34" charset="0"/>
              </a:rPr>
              <a:t>HARLUR, BANGALORE – 560102</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Cambria" pitchFamily="18" charset="0"/>
              <a:ea typeface="+mn-ea"/>
              <a:cs typeface="Tahoma" pitchFamily="34" charset="0"/>
            </a:endParaRPr>
          </a:p>
        </p:txBody>
      </p:sp>
      <p:pic>
        <p:nvPicPr>
          <p:cNvPr id="2" name="Picture 1"/>
          <p:cNvPicPr>
            <a:picLocks noChangeAspect="1" noChangeArrowheads="1"/>
          </p:cNvPicPr>
          <p:nvPr/>
        </p:nvPicPr>
        <p:blipFill>
          <a:blip r:embed="rId10" cstate="print"/>
          <a:srcRect/>
          <a:stretch>
            <a:fillRect/>
          </a:stretch>
        </p:blipFill>
        <p:spPr bwMode="auto">
          <a:xfrm>
            <a:off x="838200" y="5791200"/>
            <a:ext cx="8305800" cy="171450"/>
          </a:xfrm>
          <a:prstGeom prst="rect">
            <a:avLst/>
          </a:prstGeom>
          <a:noFill/>
          <a:ln w="9525">
            <a:noFill/>
            <a:miter lim="800000"/>
            <a:headEnd/>
            <a:tailEnd/>
          </a:ln>
        </p:spPr>
      </p:pic>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831839" y="5089300"/>
            <a:ext cx="987552" cy="514350"/>
          </a:xfrm>
          <a:prstGeom prst="rect">
            <a:avLst/>
          </a:prstGeom>
        </p:spPr>
      </p:pic>
      <p:pic>
        <p:nvPicPr>
          <p:cNvPr id="4" name="Picture 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971028" y="5089521"/>
            <a:ext cx="987011" cy="505779"/>
          </a:xfrm>
          <a:prstGeom prst="rect">
            <a:avLst/>
          </a:prstGeom>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130897" y="5094412"/>
            <a:ext cx="1028700" cy="500888"/>
          </a:xfrm>
          <a:prstGeom prst="rect">
            <a:avLst/>
          </a:prstGeom>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347062" y="5094412"/>
            <a:ext cx="723900" cy="505779"/>
          </a:xfrm>
          <a:prstGeom prst="rect">
            <a:avLst/>
          </a:prstGeom>
        </p:spPr>
      </p:pic>
      <p:pic>
        <p:nvPicPr>
          <p:cNvPr id="8" name="Picture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267450" y="5094412"/>
            <a:ext cx="762000" cy="517990"/>
          </a:xfrm>
          <a:prstGeom prst="rect">
            <a:avLst/>
          </a:prstGeom>
        </p:spPr>
      </p:pic>
      <p:pic>
        <p:nvPicPr>
          <p:cNvPr id="9" name="Picture 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199811" y="5098155"/>
            <a:ext cx="657224" cy="50549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Documents and Settings\Documentation\Desktop\COMPANY PHOTOS\DSC09380.JPG"/>
          <p:cNvPicPr>
            <a:picLocks noChangeAspect="1" noChangeArrowheads="1"/>
          </p:cNvPicPr>
          <p:nvPr/>
        </p:nvPicPr>
        <p:blipFill>
          <a:blip r:embed="rId2" cstate="print"/>
          <a:srcRect/>
          <a:stretch>
            <a:fillRect/>
          </a:stretch>
        </p:blipFill>
        <p:spPr bwMode="auto">
          <a:xfrm>
            <a:off x="914400" y="0"/>
            <a:ext cx="8229600" cy="5943600"/>
          </a:xfrm>
          <a:prstGeom prst="rect">
            <a:avLst/>
          </a:prstGeom>
          <a:noFill/>
        </p:spPr>
      </p:pic>
      <p:sp>
        <p:nvSpPr>
          <p:cNvPr id="5" name="Rectangle 4"/>
          <p:cNvSpPr/>
          <p:nvPr/>
        </p:nvSpPr>
        <p:spPr>
          <a:xfrm>
            <a:off x="990600" y="152400"/>
            <a:ext cx="6629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Cambria" pitchFamily="18" charset="0"/>
              </a:rPr>
              <a:t>Application Engineering</a:t>
            </a:r>
            <a:endParaRPr lang="en-US" sz="2800" b="1" dirty="0">
              <a:solidFill>
                <a:schemeClr val="tx1"/>
              </a:solidFill>
              <a:latin typeface="Cambria" pitchFamily="18" charset="0"/>
            </a:endParaRPr>
          </a:p>
        </p:txBody>
      </p:sp>
      <p:sp>
        <p:nvSpPr>
          <p:cNvPr id="6" name="Rectangle 5"/>
          <p:cNvSpPr/>
          <p:nvPr/>
        </p:nvSpPr>
        <p:spPr>
          <a:xfrm>
            <a:off x="990600" y="762000"/>
            <a:ext cx="6629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Cambria" pitchFamily="18" charset="0"/>
              </a:rPr>
              <a:t>Product Design</a:t>
            </a:r>
            <a:endParaRPr lang="en-US" sz="3200" b="1" dirty="0">
              <a:solidFill>
                <a:schemeClr val="tx1"/>
              </a:solidFill>
              <a:latin typeface="Cambria" pitchFamily="18" charset="0"/>
            </a:endParaRPr>
          </a:p>
        </p:txBody>
      </p:sp>
      <p:sp>
        <p:nvSpPr>
          <p:cNvPr id="7" name="Rectangle 6"/>
          <p:cNvSpPr/>
          <p:nvPr/>
        </p:nvSpPr>
        <p:spPr>
          <a:xfrm>
            <a:off x="990600" y="1905000"/>
            <a:ext cx="6629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Cambria" pitchFamily="18" charset="0"/>
              </a:rPr>
              <a:t>Engineering</a:t>
            </a:r>
            <a:endParaRPr lang="en-US" sz="3200" b="1" dirty="0">
              <a:solidFill>
                <a:schemeClr val="tx1"/>
              </a:solidFill>
              <a:latin typeface="Cambria" pitchFamily="18" charset="0"/>
            </a:endParaRPr>
          </a:p>
        </p:txBody>
      </p:sp>
      <p:sp>
        <p:nvSpPr>
          <p:cNvPr id="8" name="Rectangle 7"/>
          <p:cNvSpPr/>
          <p:nvPr/>
        </p:nvSpPr>
        <p:spPr>
          <a:xfrm>
            <a:off x="990600" y="2438400"/>
            <a:ext cx="6629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Cambria" pitchFamily="18" charset="0"/>
              </a:rPr>
              <a:t>Manufacturing</a:t>
            </a:r>
            <a:endParaRPr lang="en-US" sz="3200" b="1" dirty="0">
              <a:solidFill>
                <a:schemeClr val="tx1"/>
              </a:solidFill>
              <a:latin typeface="Cambria" pitchFamily="18" charset="0"/>
            </a:endParaRPr>
          </a:p>
        </p:txBody>
      </p:sp>
      <p:sp>
        <p:nvSpPr>
          <p:cNvPr id="9" name="Rectangle 8"/>
          <p:cNvSpPr/>
          <p:nvPr/>
        </p:nvSpPr>
        <p:spPr>
          <a:xfrm>
            <a:off x="990600" y="2971800"/>
            <a:ext cx="6629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Cambria" pitchFamily="18" charset="0"/>
              </a:rPr>
              <a:t>Assembly &amp; Testing</a:t>
            </a:r>
            <a:endParaRPr lang="en-US" sz="3200" b="1" dirty="0">
              <a:solidFill>
                <a:schemeClr val="tx1"/>
              </a:solidFill>
              <a:latin typeface="Cambria" pitchFamily="18" charset="0"/>
            </a:endParaRPr>
          </a:p>
        </p:txBody>
      </p:sp>
      <p:sp>
        <p:nvSpPr>
          <p:cNvPr id="10" name="Rectangle 9"/>
          <p:cNvSpPr/>
          <p:nvPr/>
        </p:nvSpPr>
        <p:spPr>
          <a:xfrm>
            <a:off x="990600" y="4191000"/>
            <a:ext cx="6629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Cambria" pitchFamily="18" charset="0"/>
              </a:rPr>
              <a:t>Commissioning</a:t>
            </a:r>
            <a:endParaRPr lang="en-US" sz="3200" b="1" dirty="0">
              <a:solidFill>
                <a:schemeClr val="tx1"/>
              </a:solidFill>
              <a:latin typeface="Cambria" pitchFamily="18" charset="0"/>
            </a:endParaRPr>
          </a:p>
        </p:txBody>
      </p:sp>
      <p:sp>
        <p:nvSpPr>
          <p:cNvPr id="11" name="Rectangle 10"/>
          <p:cNvSpPr/>
          <p:nvPr/>
        </p:nvSpPr>
        <p:spPr>
          <a:xfrm>
            <a:off x="990600" y="4800600"/>
            <a:ext cx="6629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Cambria" pitchFamily="18" charset="0"/>
              </a:rPr>
              <a:t>After – Sales &amp; Services</a:t>
            </a:r>
            <a:endParaRPr lang="en-US" sz="3200" b="1" dirty="0">
              <a:solidFill>
                <a:schemeClr val="tx1"/>
              </a:solidFill>
              <a:latin typeface="Cambria" pitchFamily="18" charset="0"/>
            </a:endParaRPr>
          </a:p>
        </p:txBody>
      </p:sp>
      <p:pic>
        <p:nvPicPr>
          <p:cNvPr id="12" name="Picture 4" descr="C:\Documents and Settings\Documentation\Desktop\rail photos\_68561220_train_story_pics_from_kashmir(21).jpg"/>
          <p:cNvPicPr>
            <a:picLocks noChangeAspect="1" noChangeArrowheads="1"/>
          </p:cNvPicPr>
          <p:nvPr/>
        </p:nvPicPr>
        <p:blipFill>
          <a:blip r:embed="rId3" cstate="print"/>
          <a:srcRect/>
          <a:stretch>
            <a:fillRect/>
          </a:stretch>
        </p:blipFill>
        <p:spPr bwMode="auto">
          <a:xfrm>
            <a:off x="914400" y="5943600"/>
            <a:ext cx="1143000" cy="914400"/>
          </a:xfrm>
          <a:prstGeom prst="rect">
            <a:avLst/>
          </a:prstGeom>
          <a:noFill/>
        </p:spPr>
      </p:pic>
      <p:pic>
        <p:nvPicPr>
          <p:cNvPr id="13" name="Picture 12" descr="C:\Documents and Settings\Documentation\Desktop\rail photos\9e6577790d8e92da13f7ca86bafeb5f5.jpg"/>
          <p:cNvPicPr>
            <a:picLocks noChangeAspect="1" noChangeArrowheads="1"/>
          </p:cNvPicPr>
          <p:nvPr/>
        </p:nvPicPr>
        <p:blipFill>
          <a:blip r:embed="rId4" cstate="print"/>
          <a:srcRect/>
          <a:stretch>
            <a:fillRect/>
          </a:stretch>
        </p:blipFill>
        <p:spPr bwMode="auto">
          <a:xfrm>
            <a:off x="2057400" y="5943600"/>
            <a:ext cx="1142999" cy="914400"/>
          </a:xfrm>
          <a:prstGeom prst="rect">
            <a:avLst/>
          </a:prstGeom>
          <a:noFill/>
        </p:spPr>
      </p:pic>
      <p:pic>
        <p:nvPicPr>
          <p:cNvPr id="14" name="Picture 1" descr="C:\Documents and Settings\Documentation\Desktop\rail photos\6101.1228412845.jpg"/>
          <p:cNvPicPr>
            <a:picLocks noChangeAspect="1" noChangeArrowheads="1"/>
          </p:cNvPicPr>
          <p:nvPr/>
        </p:nvPicPr>
        <p:blipFill>
          <a:blip r:embed="rId5" cstate="print"/>
          <a:srcRect/>
          <a:stretch>
            <a:fillRect/>
          </a:stretch>
        </p:blipFill>
        <p:spPr bwMode="auto">
          <a:xfrm>
            <a:off x="3200400" y="5943600"/>
            <a:ext cx="1143000" cy="914400"/>
          </a:xfrm>
          <a:prstGeom prst="rect">
            <a:avLst/>
          </a:prstGeom>
          <a:noFill/>
        </p:spPr>
      </p:pic>
      <p:pic>
        <p:nvPicPr>
          <p:cNvPr id="15" name="Picture 2" descr="C:\Documents and Settings\Documentation\Desktop\rail photos\wdp4.jpg"/>
          <p:cNvPicPr>
            <a:picLocks noChangeAspect="1" noChangeArrowheads="1"/>
          </p:cNvPicPr>
          <p:nvPr/>
        </p:nvPicPr>
        <p:blipFill>
          <a:blip r:embed="rId6" cstate="print"/>
          <a:srcRect/>
          <a:stretch>
            <a:fillRect/>
          </a:stretch>
        </p:blipFill>
        <p:spPr bwMode="auto">
          <a:xfrm>
            <a:off x="4343400" y="5943600"/>
            <a:ext cx="1263246" cy="914400"/>
          </a:xfrm>
          <a:prstGeom prst="rect">
            <a:avLst/>
          </a:prstGeom>
          <a:noFill/>
        </p:spPr>
      </p:pic>
      <p:pic>
        <p:nvPicPr>
          <p:cNvPr id="16" name="Picture 3" descr="C:\Documents and Settings\Documentation\Desktop\rail photos\4998782777_e48e0de196_z.jpg"/>
          <p:cNvPicPr>
            <a:picLocks noChangeAspect="1" noChangeArrowheads="1"/>
          </p:cNvPicPr>
          <p:nvPr/>
        </p:nvPicPr>
        <p:blipFill>
          <a:blip r:embed="rId7" cstate="print"/>
          <a:srcRect/>
          <a:stretch>
            <a:fillRect/>
          </a:stretch>
        </p:blipFill>
        <p:spPr bwMode="auto">
          <a:xfrm>
            <a:off x="5562600" y="5943601"/>
            <a:ext cx="1219200" cy="914400"/>
          </a:xfrm>
          <a:prstGeom prst="rect">
            <a:avLst/>
          </a:prstGeom>
          <a:noFill/>
        </p:spPr>
      </p:pic>
      <p:pic>
        <p:nvPicPr>
          <p:cNvPr id="17" name="Picture 5" descr="C:\Documents and Settings\Documentation\Desktop\rail photos\ICE3_in_Cologne.jpg"/>
          <p:cNvPicPr>
            <a:picLocks noChangeAspect="1" noChangeArrowheads="1"/>
          </p:cNvPicPr>
          <p:nvPr/>
        </p:nvPicPr>
        <p:blipFill>
          <a:blip r:embed="rId8" cstate="print"/>
          <a:srcRect/>
          <a:stretch>
            <a:fillRect/>
          </a:stretch>
        </p:blipFill>
        <p:spPr bwMode="auto">
          <a:xfrm>
            <a:off x="6781800" y="5943600"/>
            <a:ext cx="1222269" cy="914400"/>
          </a:xfrm>
          <a:prstGeom prst="rect">
            <a:avLst/>
          </a:prstGeom>
          <a:noFill/>
        </p:spPr>
      </p:pic>
      <p:pic>
        <p:nvPicPr>
          <p:cNvPr id="18" name="Picture 2" descr="D:\N&amp;S Logo.jpg"/>
          <p:cNvPicPr>
            <a:picLocks noChangeAspect="1" noChangeArrowheads="1"/>
          </p:cNvPicPr>
          <p:nvPr/>
        </p:nvPicPr>
        <p:blipFill>
          <a:blip r:embed="rId9" cstate="print"/>
          <a:srcRect/>
          <a:stretch>
            <a:fillRect/>
          </a:stretch>
        </p:blipFill>
        <p:spPr bwMode="auto">
          <a:xfrm>
            <a:off x="8077200" y="6019800"/>
            <a:ext cx="914400" cy="697523"/>
          </a:xfrm>
          <a:prstGeom prst="rect">
            <a:avLst/>
          </a:prstGeom>
          <a:noFill/>
        </p:spPr>
      </p:pic>
      <p:sp>
        <p:nvSpPr>
          <p:cNvPr id="20" name="Rectangle 19"/>
          <p:cNvSpPr/>
          <p:nvPr/>
        </p:nvSpPr>
        <p:spPr>
          <a:xfrm>
            <a:off x="990600" y="1295400"/>
            <a:ext cx="6629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Cambria" pitchFamily="18" charset="0"/>
              </a:rPr>
              <a:t>Product Life Cycle Management</a:t>
            </a:r>
            <a:endParaRPr lang="en-US" sz="3200" b="1" dirty="0">
              <a:solidFill>
                <a:schemeClr val="tx1"/>
              </a:solidFill>
              <a:latin typeface="Cambria" pitchFamily="18" charset="0"/>
            </a:endParaRPr>
          </a:p>
        </p:txBody>
      </p:sp>
      <p:sp>
        <p:nvSpPr>
          <p:cNvPr id="21" name="Rectangle 20"/>
          <p:cNvSpPr/>
          <p:nvPr/>
        </p:nvSpPr>
        <p:spPr>
          <a:xfrm>
            <a:off x="990600" y="3581400"/>
            <a:ext cx="6629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Cambria" pitchFamily="18" charset="0"/>
              </a:rPr>
              <a:t>Environment Qualification Test</a:t>
            </a:r>
            <a:endParaRPr lang="en-US" sz="3200" b="1" dirty="0">
              <a:solidFill>
                <a:schemeClr val="tx1"/>
              </a:solidFill>
              <a:latin typeface="Cambr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838200" y="0"/>
            <a:ext cx="83058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838200" y="1828800"/>
            <a:ext cx="7772400" cy="3970318"/>
          </a:xfrm>
          <a:prstGeom prst="rect">
            <a:avLst/>
          </a:prstGeom>
        </p:spPr>
        <p:txBody>
          <a:bodyPr wrap="square">
            <a:spAutoFit/>
          </a:bodyPr>
          <a:lstStyle/>
          <a:p>
            <a:pPr>
              <a:buNone/>
            </a:pPr>
            <a:endParaRPr lang="en-US" b="1" dirty="0" smtClean="0">
              <a:latin typeface="Cambria" pitchFamily="18" charset="0"/>
              <a:cs typeface="Tahoma" pitchFamily="34" charset="0"/>
            </a:endParaRPr>
          </a:p>
          <a:p>
            <a:pPr>
              <a:buNone/>
            </a:pPr>
            <a:r>
              <a:rPr lang="en-US" b="1" dirty="0" smtClean="0">
                <a:latin typeface="Cambria" pitchFamily="18" charset="0"/>
                <a:cs typeface="Tahoma" pitchFamily="34" charset="0"/>
              </a:rPr>
              <a:t>N&amp; S Solutions Pvt Ltd was established has a Trading company in 1999 and formally converted to a Design  Manufacturing Enterprise in August 2009.</a:t>
            </a:r>
            <a:br>
              <a:rPr lang="en-US" b="1" dirty="0" smtClean="0">
                <a:latin typeface="Cambria" pitchFamily="18" charset="0"/>
                <a:cs typeface="Tahoma" pitchFamily="34" charset="0"/>
              </a:rPr>
            </a:br>
            <a:endParaRPr lang="en-US" b="1" dirty="0" smtClean="0">
              <a:latin typeface="Cambria" pitchFamily="18" charset="0"/>
              <a:cs typeface="Tahoma" pitchFamily="34" charset="0"/>
            </a:endParaRPr>
          </a:p>
          <a:p>
            <a:pPr>
              <a:buNone/>
            </a:pPr>
            <a:r>
              <a:rPr lang="en-US" b="1" dirty="0" smtClean="0">
                <a:latin typeface="Cambria" pitchFamily="18" charset="0"/>
                <a:cs typeface="Tahoma" pitchFamily="34" charset="0"/>
              </a:rPr>
              <a:t>The Promoters of the Company  are, </a:t>
            </a:r>
            <a:r>
              <a:rPr lang="en-US" b="1" dirty="0" err="1" smtClean="0">
                <a:latin typeface="Cambria" pitchFamily="18" charset="0"/>
                <a:cs typeface="Tahoma" pitchFamily="34" charset="0"/>
              </a:rPr>
              <a:t>Shri</a:t>
            </a:r>
            <a:r>
              <a:rPr lang="en-US" b="1" dirty="0" smtClean="0">
                <a:latin typeface="Cambria" pitchFamily="18" charset="0"/>
                <a:cs typeface="Tahoma" pitchFamily="34" charset="0"/>
              </a:rPr>
              <a:t>. K.S Shailesh Kumar and </a:t>
            </a:r>
            <a:r>
              <a:rPr lang="en-US" b="1" dirty="0" err="1" smtClean="0">
                <a:latin typeface="Cambria" pitchFamily="18" charset="0"/>
                <a:cs typeface="Tahoma" pitchFamily="34" charset="0"/>
              </a:rPr>
              <a:t>Shri</a:t>
            </a:r>
            <a:r>
              <a:rPr lang="en-US" b="1" dirty="0" smtClean="0">
                <a:latin typeface="Cambria" pitchFamily="18" charset="0"/>
                <a:cs typeface="Tahoma" pitchFamily="34" charset="0"/>
              </a:rPr>
              <a:t>. </a:t>
            </a:r>
            <a:r>
              <a:rPr lang="en-US" b="1" dirty="0" err="1" smtClean="0">
                <a:latin typeface="Cambria" pitchFamily="18" charset="0"/>
                <a:cs typeface="Tahoma" pitchFamily="34" charset="0"/>
              </a:rPr>
              <a:t>Arun</a:t>
            </a:r>
            <a:r>
              <a:rPr lang="en-US" b="1" dirty="0" smtClean="0">
                <a:latin typeface="Cambria" pitchFamily="18" charset="0"/>
                <a:cs typeface="Tahoma" pitchFamily="34" charset="0"/>
              </a:rPr>
              <a:t> </a:t>
            </a:r>
            <a:r>
              <a:rPr lang="en-US" b="1" dirty="0" err="1" smtClean="0">
                <a:latin typeface="Cambria" pitchFamily="18" charset="0"/>
                <a:cs typeface="Tahoma" pitchFamily="34" charset="0"/>
              </a:rPr>
              <a:t>Verma</a:t>
            </a:r>
            <a:r>
              <a:rPr lang="en-US" b="1" dirty="0" smtClean="0">
                <a:latin typeface="Cambria" pitchFamily="18" charset="0"/>
                <a:cs typeface="Tahoma" pitchFamily="34" charset="0"/>
              </a:rPr>
              <a:t> , They Both  come with more than two decades of experience and domain knowledge  specifically in Locomotive Engineering , Project Management, Manufacturing , Engineering  and Knowledge Management Industries. </a:t>
            </a:r>
          </a:p>
          <a:p>
            <a:pPr>
              <a:buNone/>
            </a:pPr>
            <a:endParaRPr lang="en-US" b="1" dirty="0" smtClean="0">
              <a:latin typeface="Cambria" pitchFamily="18" charset="0"/>
              <a:cs typeface="Tahoma" pitchFamily="34" charset="0"/>
            </a:endParaRPr>
          </a:p>
          <a:p>
            <a:pPr>
              <a:buNone/>
            </a:pPr>
            <a:r>
              <a:rPr lang="en-US" b="1" dirty="0" smtClean="0">
                <a:latin typeface="Cambria" pitchFamily="18" charset="0"/>
                <a:cs typeface="Tahoma" pitchFamily="34" charset="0"/>
              </a:rPr>
              <a:t>N &amp; S Solutions  Pvt Ltd has a history of successfully replacing OEM Manufactured critical Products at lower cost and Technological improvements to customers using new Technologies locally.</a:t>
            </a:r>
          </a:p>
        </p:txBody>
      </p:sp>
      <p:sp>
        <p:nvSpPr>
          <p:cNvPr id="23" name="Rectangle 22"/>
          <p:cNvSpPr/>
          <p:nvPr/>
        </p:nvSpPr>
        <p:spPr>
          <a:xfrm>
            <a:off x="3810000" y="381000"/>
            <a:ext cx="1586460" cy="584775"/>
          </a:xfrm>
          <a:prstGeom prst="rect">
            <a:avLst/>
          </a:prstGeom>
        </p:spPr>
        <p:txBody>
          <a:bodyPr wrap="none">
            <a:spAutoFit/>
          </a:bodyPr>
          <a:lstStyle/>
          <a:p>
            <a:pPr algn="ctr">
              <a:buNone/>
            </a:pPr>
            <a:r>
              <a:rPr lang="en-US" sz="3200" b="1" dirty="0" smtClean="0">
                <a:latin typeface="Cambria" pitchFamily="18" charset="0"/>
                <a:cs typeface="Tahoma" pitchFamily="34" charset="0"/>
              </a:rPr>
              <a:t>History</a:t>
            </a:r>
          </a:p>
        </p:txBody>
      </p:sp>
      <p:pic>
        <p:nvPicPr>
          <p:cNvPr id="8" name="Picture 4" descr="C:\Documents and Settings\Documentation\Desktop\rail photos\_68561220_train_story_pics_from_kashmir(21).jpg"/>
          <p:cNvPicPr>
            <a:picLocks noChangeAspect="1" noChangeArrowheads="1"/>
          </p:cNvPicPr>
          <p:nvPr/>
        </p:nvPicPr>
        <p:blipFill>
          <a:blip r:embed="rId2" cstate="print"/>
          <a:srcRect/>
          <a:stretch>
            <a:fillRect/>
          </a:stretch>
        </p:blipFill>
        <p:spPr bwMode="auto">
          <a:xfrm>
            <a:off x="914400" y="5943600"/>
            <a:ext cx="1143000" cy="914400"/>
          </a:xfrm>
          <a:prstGeom prst="rect">
            <a:avLst/>
          </a:prstGeom>
          <a:noFill/>
        </p:spPr>
      </p:pic>
      <p:pic>
        <p:nvPicPr>
          <p:cNvPr id="9" name="Picture 8" descr="C:\Documents and Settings\Documentation\Desktop\rail photos\9e6577790d8e92da13f7ca86bafeb5f5.jpg"/>
          <p:cNvPicPr>
            <a:picLocks noChangeAspect="1" noChangeArrowheads="1"/>
          </p:cNvPicPr>
          <p:nvPr/>
        </p:nvPicPr>
        <p:blipFill>
          <a:blip r:embed="rId3" cstate="print"/>
          <a:srcRect/>
          <a:stretch>
            <a:fillRect/>
          </a:stretch>
        </p:blipFill>
        <p:spPr bwMode="auto">
          <a:xfrm>
            <a:off x="2057400" y="5943600"/>
            <a:ext cx="1142999" cy="914400"/>
          </a:xfrm>
          <a:prstGeom prst="rect">
            <a:avLst/>
          </a:prstGeom>
          <a:noFill/>
        </p:spPr>
      </p:pic>
      <p:pic>
        <p:nvPicPr>
          <p:cNvPr id="10" name="Picture 1" descr="C:\Documents and Settings\Documentation\Desktop\rail photos\6101.1228412845.jpg"/>
          <p:cNvPicPr>
            <a:picLocks noChangeAspect="1" noChangeArrowheads="1"/>
          </p:cNvPicPr>
          <p:nvPr/>
        </p:nvPicPr>
        <p:blipFill>
          <a:blip r:embed="rId4" cstate="print"/>
          <a:srcRect/>
          <a:stretch>
            <a:fillRect/>
          </a:stretch>
        </p:blipFill>
        <p:spPr bwMode="auto">
          <a:xfrm>
            <a:off x="3200400" y="5943600"/>
            <a:ext cx="1143000" cy="914400"/>
          </a:xfrm>
          <a:prstGeom prst="rect">
            <a:avLst/>
          </a:prstGeom>
          <a:noFill/>
        </p:spPr>
      </p:pic>
      <p:pic>
        <p:nvPicPr>
          <p:cNvPr id="11" name="Picture 2" descr="C:\Documents and Settings\Documentation\Desktop\rail photos\wdp4.jpg"/>
          <p:cNvPicPr>
            <a:picLocks noChangeAspect="1" noChangeArrowheads="1"/>
          </p:cNvPicPr>
          <p:nvPr/>
        </p:nvPicPr>
        <p:blipFill>
          <a:blip r:embed="rId5" cstate="print"/>
          <a:srcRect/>
          <a:stretch>
            <a:fillRect/>
          </a:stretch>
        </p:blipFill>
        <p:spPr bwMode="auto">
          <a:xfrm>
            <a:off x="4343400" y="5943600"/>
            <a:ext cx="1263246" cy="914400"/>
          </a:xfrm>
          <a:prstGeom prst="rect">
            <a:avLst/>
          </a:prstGeom>
          <a:noFill/>
        </p:spPr>
      </p:pic>
      <p:pic>
        <p:nvPicPr>
          <p:cNvPr id="12" name="Picture 3" descr="C:\Documents and Settings\Documentation\Desktop\rail photos\4998782777_e48e0de196_z.jpg"/>
          <p:cNvPicPr>
            <a:picLocks noChangeAspect="1" noChangeArrowheads="1"/>
          </p:cNvPicPr>
          <p:nvPr/>
        </p:nvPicPr>
        <p:blipFill>
          <a:blip r:embed="rId6" cstate="print"/>
          <a:srcRect/>
          <a:stretch>
            <a:fillRect/>
          </a:stretch>
        </p:blipFill>
        <p:spPr bwMode="auto">
          <a:xfrm>
            <a:off x="5562600" y="5943601"/>
            <a:ext cx="1219200" cy="914400"/>
          </a:xfrm>
          <a:prstGeom prst="rect">
            <a:avLst/>
          </a:prstGeom>
          <a:noFill/>
        </p:spPr>
      </p:pic>
      <p:pic>
        <p:nvPicPr>
          <p:cNvPr id="13" name="Picture 5" descr="C:\Documents and Settings\Documentation\Desktop\rail photos\ICE3_in_Cologne.jpg"/>
          <p:cNvPicPr>
            <a:picLocks noChangeAspect="1" noChangeArrowheads="1"/>
          </p:cNvPicPr>
          <p:nvPr/>
        </p:nvPicPr>
        <p:blipFill>
          <a:blip r:embed="rId7" cstate="print"/>
          <a:srcRect/>
          <a:stretch>
            <a:fillRect/>
          </a:stretch>
        </p:blipFill>
        <p:spPr bwMode="auto">
          <a:xfrm>
            <a:off x="6781800" y="5943600"/>
            <a:ext cx="1222269" cy="914400"/>
          </a:xfrm>
          <a:prstGeom prst="rect">
            <a:avLst/>
          </a:prstGeom>
          <a:noFill/>
        </p:spPr>
      </p:pic>
      <p:pic>
        <p:nvPicPr>
          <p:cNvPr id="14" name="Picture 2" descr="D:\N&amp;S Logo.jpg"/>
          <p:cNvPicPr>
            <a:picLocks noChangeAspect="1" noChangeArrowheads="1"/>
          </p:cNvPicPr>
          <p:nvPr/>
        </p:nvPicPr>
        <p:blipFill>
          <a:blip r:embed="rId8"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Documents and Settings\Documentation\Desktop\rail photos\_68561220_train_story_pics_from_kashmir(21).jpg"/>
          <p:cNvPicPr>
            <a:picLocks noChangeAspect="1" noChangeArrowheads="1"/>
          </p:cNvPicPr>
          <p:nvPr/>
        </p:nvPicPr>
        <p:blipFill>
          <a:blip r:embed="rId2" cstate="print"/>
          <a:srcRect/>
          <a:stretch>
            <a:fillRect/>
          </a:stretch>
        </p:blipFill>
        <p:spPr bwMode="auto">
          <a:xfrm>
            <a:off x="914400" y="5943600"/>
            <a:ext cx="1143000" cy="914400"/>
          </a:xfrm>
          <a:prstGeom prst="rect">
            <a:avLst/>
          </a:prstGeom>
          <a:noFill/>
        </p:spPr>
      </p:pic>
      <p:pic>
        <p:nvPicPr>
          <p:cNvPr id="5" name="Picture 4" descr="C:\Documents and Settings\Documentation\Desktop\rail photos\9e6577790d8e92da13f7ca86bafeb5f5.jpg"/>
          <p:cNvPicPr>
            <a:picLocks noChangeAspect="1" noChangeArrowheads="1"/>
          </p:cNvPicPr>
          <p:nvPr/>
        </p:nvPicPr>
        <p:blipFill>
          <a:blip r:embed="rId3" cstate="print"/>
          <a:srcRect/>
          <a:stretch>
            <a:fillRect/>
          </a:stretch>
        </p:blipFill>
        <p:spPr bwMode="auto">
          <a:xfrm>
            <a:off x="2057400" y="5943600"/>
            <a:ext cx="1142999" cy="914400"/>
          </a:xfrm>
          <a:prstGeom prst="rect">
            <a:avLst/>
          </a:prstGeom>
          <a:noFill/>
        </p:spPr>
      </p:pic>
      <p:pic>
        <p:nvPicPr>
          <p:cNvPr id="6" name="Picture 1" descr="C:\Documents and Settings\Documentation\Desktop\rail photos\6101.1228412845.jpg"/>
          <p:cNvPicPr>
            <a:picLocks noChangeAspect="1" noChangeArrowheads="1"/>
          </p:cNvPicPr>
          <p:nvPr/>
        </p:nvPicPr>
        <p:blipFill>
          <a:blip r:embed="rId4" cstate="print"/>
          <a:srcRect/>
          <a:stretch>
            <a:fillRect/>
          </a:stretch>
        </p:blipFill>
        <p:spPr bwMode="auto">
          <a:xfrm>
            <a:off x="3200400" y="5943600"/>
            <a:ext cx="1143000" cy="914400"/>
          </a:xfrm>
          <a:prstGeom prst="rect">
            <a:avLst/>
          </a:prstGeom>
          <a:noFill/>
        </p:spPr>
      </p:pic>
      <p:pic>
        <p:nvPicPr>
          <p:cNvPr id="8" name="Picture 2" descr="C:\Documents and Settings\Documentation\Desktop\rail photos\wdp4.jpg"/>
          <p:cNvPicPr>
            <a:picLocks noChangeAspect="1" noChangeArrowheads="1"/>
          </p:cNvPicPr>
          <p:nvPr/>
        </p:nvPicPr>
        <p:blipFill>
          <a:blip r:embed="rId5" cstate="print"/>
          <a:srcRect/>
          <a:stretch>
            <a:fillRect/>
          </a:stretch>
        </p:blipFill>
        <p:spPr bwMode="auto">
          <a:xfrm>
            <a:off x="4343400" y="5943600"/>
            <a:ext cx="1263246" cy="914400"/>
          </a:xfrm>
          <a:prstGeom prst="rect">
            <a:avLst/>
          </a:prstGeom>
          <a:noFill/>
        </p:spPr>
      </p:pic>
      <p:pic>
        <p:nvPicPr>
          <p:cNvPr id="9" name="Picture 3" descr="C:\Documents and Settings\Documentation\Desktop\rail photos\4998782777_e48e0de196_z.jpg"/>
          <p:cNvPicPr>
            <a:picLocks noChangeAspect="1" noChangeArrowheads="1"/>
          </p:cNvPicPr>
          <p:nvPr/>
        </p:nvPicPr>
        <p:blipFill>
          <a:blip r:embed="rId6" cstate="print"/>
          <a:srcRect/>
          <a:stretch>
            <a:fillRect/>
          </a:stretch>
        </p:blipFill>
        <p:spPr bwMode="auto">
          <a:xfrm>
            <a:off x="5562600" y="5943601"/>
            <a:ext cx="1219200" cy="914400"/>
          </a:xfrm>
          <a:prstGeom prst="rect">
            <a:avLst/>
          </a:prstGeom>
          <a:noFill/>
        </p:spPr>
      </p:pic>
      <p:pic>
        <p:nvPicPr>
          <p:cNvPr id="10" name="Picture 5" descr="C:\Documents and Settings\Documentation\Desktop\rail photos\ICE3_in_Cologne.jpg"/>
          <p:cNvPicPr>
            <a:picLocks noChangeAspect="1" noChangeArrowheads="1"/>
          </p:cNvPicPr>
          <p:nvPr/>
        </p:nvPicPr>
        <p:blipFill>
          <a:blip r:embed="rId7" cstate="print"/>
          <a:srcRect/>
          <a:stretch>
            <a:fillRect/>
          </a:stretch>
        </p:blipFill>
        <p:spPr bwMode="auto">
          <a:xfrm>
            <a:off x="6781800" y="5943600"/>
            <a:ext cx="1222269" cy="914400"/>
          </a:xfrm>
          <a:prstGeom prst="rect">
            <a:avLst/>
          </a:prstGeom>
          <a:noFill/>
        </p:spPr>
      </p:pic>
      <p:pic>
        <p:nvPicPr>
          <p:cNvPr id="11" name="Picture 2" descr="D:\N&amp;S Logo.jpg"/>
          <p:cNvPicPr>
            <a:picLocks noChangeAspect="1" noChangeArrowheads="1"/>
          </p:cNvPicPr>
          <p:nvPr/>
        </p:nvPicPr>
        <p:blipFill>
          <a:blip r:embed="rId8" cstate="print"/>
          <a:srcRect/>
          <a:stretch>
            <a:fillRect/>
          </a:stretch>
        </p:blipFill>
        <p:spPr bwMode="auto">
          <a:xfrm>
            <a:off x="8077200" y="6019800"/>
            <a:ext cx="914400" cy="697523"/>
          </a:xfrm>
          <a:prstGeom prst="rect">
            <a:avLst/>
          </a:prstGeom>
          <a:noFill/>
        </p:spPr>
      </p:pic>
      <p:pic>
        <p:nvPicPr>
          <p:cNvPr id="12" name="Picture 3" descr="C:\Documents and Settings\Documentation\Desktop\rail photos\_68561220_train_story_pics_from_kashmir(21).jpg"/>
          <p:cNvPicPr>
            <a:picLocks noChangeAspect="1" noChangeArrowheads="1"/>
          </p:cNvPicPr>
          <p:nvPr/>
        </p:nvPicPr>
        <p:blipFill>
          <a:blip r:embed="rId9" cstate="print"/>
          <a:srcRect/>
          <a:stretch>
            <a:fillRect/>
          </a:stretch>
        </p:blipFill>
        <p:spPr bwMode="auto">
          <a:xfrm>
            <a:off x="914401" y="-1"/>
            <a:ext cx="8229600" cy="5943600"/>
          </a:xfrm>
          <a:prstGeom prst="rect">
            <a:avLst/>
          </a:prstGeom>
          <a:noFill/>
        </p:spPr>
      </p:pic>
      <p:sp>
        <p:nvSpPr>
          <p:cNvPr id="13" name="Rectangle 3"/>
          <p:cNvSpPr>
            <a:spLocks noChangeArrowheads="1"/>
          </p:cNvSpPr>
          <p:nvPr/>
        </p:nvSpPr>
        <p:spPr bwMode="auto">
          <a:xfrm>
            <a:off x="868931" y="474821"/>
            <a:ext cx="8212184" cy="29854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3200" b="1" dirty="0" smtClean="0">
                <a:solidFill>
                  <a:schemeClr val="bg1"/>
                </a:solidFill>
                <a:latin typeface="Cambria" pitchFamily="18" charset="0"/>
              </a:rPr>
              <a:t>SMOKE / FIRE DETECTION SYSTEMS</a:t>
            </a:r>
          </a:p>
          <a:p>
            <a:pPr marL="0" marR="0" lvl="0" indent="0" algn="l" defTabSz="914400" rtl="0" eaLnBrk="1" fontAlgn="base" latinLnBrk="0" hangingPunct="1">
              <a:lnSpc>
                <a:spcPct val="100000"/>
              </a:lnSpc>
              <a:spcBef>
                <a:spcPct val="0"/>
              </a:spcBef>
              <a:spcAft>
                <a:spcPct val="0"/>
              </a:spcAft>
              <a:buClrTx/>
              <a:buSzTx/>
              <a:buFontTx/>
              <a:buNone/>
              <a:tabLst/>
            </a:pPr>
            <a:endParaRPr lang="en-US" sz="1600" b="1" dirty="0" smtClean="0">
              <a:solidFill>
                <a:schemeClr val="bg1"/>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solidFill>
                  <a:schemeClr val="bg1"/>
                </a:solidFill>
                <a:latin typeface="Cambria" pitchFamily="18" charset="0"/>
              </a:rPr>
              <a:t>	1-  Hybrid Smoke / Fire Detection with Alarm System– NS1060.01</a:t>
            </a:r>
          </a:p>
          <a:p>
            <a:pPr fontAlgn="base">
              <a:spcBef>
                <a:spcPct val="0"/>
              </a:spcBef>
              <a:spcAft>
                <a:spcPct val="0"/>
              </a:spcAft>
            </a:pPr>
            <a:r>
              <a:rPr lang="en-US" b="1" dirty="0" smtClean="0">
                <a:solidFill>
                  <a:schemeClr val="bg1"/>
                </a:solidFill>
                <a:latin typeface="Cambria" pitchFamily="18" charset="0"/>
              </a:rPr>
              <a:t>	2- Aspiration Based Smoke </a:t>
            </a:r>
            <a:r>
              <a:rPr lang="en-US" b="1" dirty="0">
                <a:solidFill>
                  <a:schemeClr val="bg1"/>
                </a:solidFill>
                <a:latin typeface="Cambria" pitchFamily="18" charset="0"/>
              </a:rPr>
              <a:t>/ Fire Detection with Alarm System</a:t>
            </a:r>
            <a:r>
              <a:rPr lang="en-US" b="1" dirty="0" smtClean="0">
                <a:solidFill>
                  <a:schemeClr val="bg1"/>
                </a:solidFill>
                <a:latin typeface="Cambria" pitchFamily="18" charset="0"/>
              </a:rPr>
              <a:t>–  </a:t>
            </a:r>
          </a:p>
          <a:p>
            <a:pPr fontAlgn="base">
              <a:spcBef>
                <a:spcPct val="0"/>
              </a:spcBef>
              <a:spcAft>
                <a:spcPct val="0"/>
              </a:spcAft>
            </a:pPr>
            <a:r>
              <a:rPr lang="en-US" b="1" dirty="0">
                <a:solidFill>
                  <a:schemeClr val="bg1"/>
                </a:solidFill>
                <a:latin typeface="Cambria" pitchFamily="18" charset="0"/>
              </a:rPr>
              <a:t> </a:t>
            </a:r>
            <a:r>
              <a:rPr lang="en-US" b="1" dirty="0" smtClean="0">
                <a:solidFill>
                  <a:schemeClr val="bg1"/>
                </a:solidFill>
                <a:latin typeface="Cambria" pitchFamily="18" charset="0"/>
              </a:rPr>
              <a:t>                                                                                                                                 NS1060.02                                                                                         </a:t>
            </a:r>
          </a:p>
          <a:p>
            <a:pPr fontAlgn="base">
              <a:spcBef>
                <a:spcPct val="0"/>
              </a:spcBef>
              <a:spcAft>
                <a:spcPct val="0"/>
              </a:spcAft>
            </a:pPr>
            <a:r>
              <a:rPr lang="en-US" b="1" dirty="0" smtClean="0">
                <a:solidFill>
                  <a:schemeClr val="bg1"/>
                </a:solidFill>
                <a:latin typeface="Cambria" pitchFamily="18" charset="0"/>
              </a:rPr>
              <a:t>	3- Point Detector type Smoke </a:t>
            </a:r>
            <a:r>
              <a:rPr lang="en-US" b="1" dirty="0">
                <a:solidFill>
                  <a:schemeClr val="bg1"/>
                </a:solidFill>
                <a:latin typeface="Cambria" pitchFamily="18" charset="0"/>
              </a:rPr>
              <a:t>/ Fire Detection with </a:t>
            </a:r>
            <a:r>
              <a:rPr lang="en-US" b="1" dirty="0" smtClean="0">
                <a:solidFill>
                  <a:schemeClr val="bg1"/>
                </a:solidFill>
                <a:latin typeface="Cambria" pitchFamily="18" charset="0"/>
              </a:rPr>
              <a:t>Alarm System - </a:t>
            </a:r>
            <a:endParaRPr lang="en-US" b="1" dirty="0" smtClean="0">
              <a:solidFill>
                <a:srgbClr val="0070C0"/>
              </a:solidFill>
              <a:latin typeface="Cambria" pitchFamily="18" charset="0"/>
            </a:endParaRPr>
          </a:p>
          <a:p>
            <a:pPr lvl="0" fontAlgn="base">
              <a:spcBef>
                <a:spcPct val="0"/>
              </a:spcBef>
              <a:spcAft>
                <a:spcPct val="0"/>
              </a:spcAft>
            </a:pPr>
            <a:r>
              <a:rPr lang="en-US" b="1" dirty="0" smtClean="0">
                <a:solidFill>
                  <a:schemeClr val="bg1"/>
                </a:solidFill>
                <a:latin typeface="Cambria" pitchFamily="18" charset="0"/>
              </a:rPr>
              <a:t>                                                                                                                                  NS1060.03 </a:t>
            </a:r>
            <a:endParaRPr lang="en-US" b="1" dirty="0">
              <a:solidFill>
                <a:schemeClr val="bg1"/>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3200" b="1" dirty="0" smtClean="0">
              <a:solidFill>
                <a:srgbClr val="00B0F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solidFill>
                  <a:srgbClr val="00B0F0"/>
                </a:solidFill>
                <a:latin typeface="Cambria" pitchFamily="18" charset="0"/>
              </a:rPr>
              <a:t> </a:t>
            </a:r>
          </a:p>
        </p:txBody>
      </p:sp>
      <p:pic>
        <p:nvPicPr>
          <p:cNvPr id="66562" name="Picture 2"/>
          <p:cNvPicPr>
            <a:picLocks noChangeAspect="1" noChangeArrowheads="1"/>
          </p:cNvPicPr>
          <p:nvPr/>
        </p:nvPicPr>
        <p:blipFill>
          <a:blip r:embed="rId10" cstate="print"/>
          <a:srcRect/>
          <a:stretch>
            <a:fillRect/>
          </a:stretch>
        </p:blipFill>
        <p:spPr bwMode="auto">
          <a:xfrm>
            <a:off x="8534401" y="5715000"/>
            <a:ext cx="609600" cy="238126"/>
          </a:xfrm>
          <a:prstGeom prst="rect">
            <a:avLst/>
          </a:prstGeom>
          <a:noFill/>
          <a:ln w="9525">
            <a:noFill/>
            <a:miter lim="800000"/>
            <a:headEnd/>
            <a:tailEnd/>
          </a:ln>
        </p:spPr>
      </p:pic>
    </p:spTree>
    <p:extLst>
      <p:ext uri="{BB962C8B-B14F-4D97-AF65-F5344CB8AC3E}">
        <p14:creationId xmlns:p14="http://schemas.microsoft.com/office/powerpoint/2010/main" val="26556222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28600"/>
            <a:ext cx="7467600" cy="461665"/>
          </a:xfrm>
          <a:prstGeom prst="rect">
            <a:avLst/>
          </a:prstGeom>
        </p:spPr>
        <p:txBody>
          <a:bodyPr wrap="square">
            <a:spAutoFit/>
          </a:bodyPr>
          <a:lstStyle/>
          <a:p>
            <a:pPr algn="ctr"/>
            <a:r>
              <a:rPr lang="en-US" sz="2400" b="1" dirty="0" smtClean="0">
                <a:latin typeface="Cambria" pitchFamily="18" charset="0"/>
              </a:rPr>
              <a:t>NS FIRE DETECTION SYSTEM</a:t>
            </a:r>
            <a:endParaRPr lang="en-US" sz="2000" b="1" dirty="0">
              <a:latin typeface="Cambria" pitchFamily="18" charset="0"/>
            </a:endParaRPr>
          </a:p>
        </p:txBody>
      </p:sp>
      <p:pic>
        <p:nvPicPr>
          <p:cNvPr id="47" name="Picture 46"/>
          <p:cNvPicPr/>
          <p:nvPr/>
        </p:nvPicPr>
        <p:blipFill>
          <a:blip r:embed="rId2" cstate="print"/>
          <a:srcRect/>
          <a:stretch>
            <a:fillRect/>
          </a:stretch>
        </p:blipFill>
        <p:spPr bwMode="auto">
          <a:xfrm>
            <a:off x="914400" y="304800"/>
            <a:ext cx="533400" cy="381000"/>
          </a:xfrm>
          <a:prstGeom prst="rect">
            <a:avLst/>
          </a:prstGeom>
          <a:noFill/>
          <a:ln w="9525">
            <a:noFill/>
            <a:miter lim="800000"/>
            <a:headEnd/>
            <a:tailEnd/>
          </a:ln>
        </p:spPr>
      </p:pic>
      <p:pic>
        <p:nvPicPr>
          <p:cNvPr id="34" name="Picture 4" descr="C:\Documents and Settings\Documentation\Desktop\rail photos\_68561220_train_story_pics_from_kashmir(21).jpg"/>
          <p:cNvPicPr>
            <a:picLocks noChangeAspect="1" noChangeArrowheads="1"/>
          </p:cNvPicPr>
          <p:nvPr/>
        </p:nvPicPr>
        <p:blipFill>
          <a:blip r:embed="rId3" cstate="print"/>
          <a:srcRect/>
          <a:stretch>
            <a:fillRect/>
          </a:stretch>
        </p:blipFill>
        <p:spPr bwMode="auto">
          <a:xfrm>
            <a:off x="914400" y="5943600"/>
            <a:ext cx="1143000" cy="914400"/>
          </a:xfrm>
          <a:prstGeom prst="rect">
            <a:avLst/>
          </a:prstGeom>
          <a:noFill/>
        </p:spPr>
      </p:pic>
      <p:pic>
        <p:nvPicPr>
          <p:cNvPr id="36" name="Picture 35" descr="C:\Documents and Settings\Documentation\Desktop\rail photos\9e6577790d8e92da13f7ca86bafeb5f5.jpg"/>
          <p:cNvPicPr>
            <a:picLocks noChangeAspect="1" noChangeArrowheads="1"/>
          </p:cNvPicPr>
          <p:nvPr/>
        </p:nvPicPr>
        <p:blipFill>
          <a:blip r:embed="rId4" cstate="print"/>
          <a:srcRect/>
          <a:stretch>
            <a:fillRect/>
          </a:stretch>
        </p:blipFill>
        <p:spPr bwMode="auto">
          <a:xfrm>
            <a:off x="2057400" y="5943600"/>
            <a:ext cx="1142999" cy="914400"/>
          </a:xfrm>
          <a:prstGeom prst="rect">
            <a:avLst/>
          </a:prstGeom>
          <a:noFill/>
        </p:spPr>
      </p:pic>
      <p:pic>
        <p:nvPicPr>
          <p:cNvPr id="39" name="Picture 1" descr="C:\Documents and Settings\Documentation\Desktop\rail photos\6101.1228412845.jpg"/>
          <p:cNvPicPr>
            <a:picLocks noChangeAspect="1" noChangeArrowheads="1"/>
          </p:cNvPicPr>
          <p:nvPr/>
        </p:nvPicPr>
        <p:blipFill>
          <a:blip r:embed="rId5" cstate="print"/>
          <a:srcRect/>
          <a:stretch>
            <a:fillRect/>
          </a:stretch>
        </p:blipFill>
        <p:spPr bwMode="auto">
          <a:xfrm>
            <a:off x="3200400" y="5943600"/>
            <a:ext cx="1143000" cy="914400"/>
          </a:xfrm>
          <a:prstGeom prst="rect">
            <a:avLst/>
          </a:prstGeom>
          <a:noFill/>
        </p:spPr>
      </p:pic>
      <p:pic>
        <p:nvPicPr>
          <p:cNvPr id="48" name="Picture 2" descr="C:\Documents and Settings\Documentation\Desktop\rail photos\wdp4.jpg"/>
          <p:cNvPicPr>
            <a:picLocks noChangeAspect="1" noChangeArrowheads="1"/>
          </p:cNvPicPr>
          <p:nvPr/>
        </p:nvPicPr>
        <p:blipFill>
          <a:blip r:embed="rId6" cstate="print"/>
          <a:srcRect/>
          <a:stretch>
            <a:fillRect/>
          </a:stretch>
        </p:blipFill>
        <p:spPr bwMode="auto">
          <a:xfrm>
            <a:off x="4343400" y="5943600"/>
            <a:ext cx="1263246" cy="914400"/>
          </a:xfrm>
          <a:prstGeom prst="rect">
            <a:avLst/>
          </a:prstGeom>
          <a:noFill/>
        </p:spPr>
      </p:pic>
      <p:pic>
        <p:nvPicPr>
          <p:cNvPr id="49" name="Picture 3" descr="C:\Documents and Settings\Documentation\Desktop\rail photos\4998782777_e48e0de196_z.jpg"/>
          <p:cNvPicPr>
            <a:picLocks noChangeAspect="1" noChangeArrowheads="1"/>
          </p:cNvPicPr>
          <p:nvPr/>
        </p:nvPicPr>
        <p:blipFill>
          <a:blip r:embed="rId7" cstate="print"/>
          <a:srcRect/>
          <a:stretch>
            <a:fillRect/>
          </a:stretch>
        </p:blipFill>
        <p:spPr bwMode="auto">
          <a:xfrm>
            <a:off x="5562600" y="5943601"/>
            <a:ext cx="1219200" cy="914400"/>
          </a:xfrm>
          <a:prstGeom prst="rect">
            <a:avLst/>
          </a:prstGeom>
          <a:noFill/>
        </p:spPr>
      </p:pic>
      <p:pic>
        <p:nvPicPr>
          <p:cNvPr id="50" name="Picture 5" descr="C:\Documents and Settings\Documentation\Desktop\rail photos\ICE3_in_Cologne.jpg"/>
          <p:cNvPicPr>
            <a:picLocks noChangeAspect="1" noChangeArrowheads="1"/>
          </p:cNvPicPr>
          <p:nvPr/>
        </p:nvPicPr>
        <p:blipFill>
          <a:blip r:embed="rId8" cstate="print"/>
          <a:srcRect/>
          <a:stretch>
            <a:fillRect/>
          </a:stretch>
        </p:blipFill>
        <p:spPr bwMode="auto">
          <a:xfrm>
            <a:off x="6781800" y="5943600"/>
            <a:ext cx="1222269" cy="914400"/>
          </a:xfrm>
          <a:prstGeom prst="rect">
            <a:avLst/>
          </a:prstGeom>
          <a:noFill/>
        </p:spPr>
      </p:pic>
      <p:pic>
        <p:nvPicPr>
          <p:cNvPr id="51" name="Picture 2" descr="D:\N&amp;S Logo.jpg"/>
          <p:cNvPicPr>
            <a:picLocks noChangeAspect="1" noChangeArrowheads="1"/>
          </p:cNvPicPr>
          <p:nvPr/>
        </p:nvPicPr>
        <p:blipFill>
          <a:blip r:embed="rId9" cstate="print"/>
          <a:srcRect/>
          <a:stretch>
            <a:fillRect/>
          </a:stretch>
        </p:blipFill>
        <p:spPr bwMode="auto">
          <a:xfrm>
            <a:off x="8077200" y="6019800"/>
            <a:ext cx="914400" cy="697523"/>
          </a:xfrm>
          <a:prstGeom prst="rect">
            <a:avLst/>
          </a:prstGeom>
          <a:noFill/>
        </p:spPr>
      </p:pic>
      <p:sp>
        <p:nvSpPr>
          <p:cNvPr id="37" name="Rectangle 36"/>
          <p:cNvSpPr/>
          <p:nvPr/>
        </p:nvSpPr>
        <p:spPr>
          <a:xfrm>
            <a:off x="914399" y="838200"/>
            <a:ext cx="2438401" cy="338554"/>
          </a:xfrm>
          <a:prstGeom prst="rect">
            <a:avLst/>
          </a:prstGeom>
          <a:ln w="28575">
            <a:solidFill>
              <a:schemeClr val="accent1"/>
            </a:solidFill>
          </a:ln>
        </p:spPr>
        <p:txBody>
          <a:bodyPr wrap="square">
            <a:spAutoFit/>
          </a:bodyPr>
          <a:lstStyle/>
          <a:p>
            <a:pPr algn="ctr"/>
            <a:r>
              <a:rPr lang="en-US" sz="1600" b="1" dirty="0" smtClean="0">
                <a:solidFill>
                  <a:srgbClr val="0070C0"/>
                </a:solidFill>
                <a:latin typeface="Cambria" pitchFamily="18" charset="0"/>
              </a:rPr>
              <a:t>NS1060.01 HYBRID FDS</a:t>
            </a:r>
            <a:endParaRPr lang="en-US" sz="1600" b="1" dirty="0">
              <a:solidFill>
                <a:srgbClr val="0070C0"/>
              </a:solidFill>
              <a:latin typeface="Cambria" pitchFamily="18" charset="0"/>
            </a:endParaRPr>
          </a:p>
        </p:txBody>
      </p:sp>
      <p:pic>
        <p:nvPicPr>
          <p:cNvPr id="2" name="Picture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14399" y="1337752"/>
            <a:ext cx="2438401" cy="3920048"/>
          </a:xfrm>
          <a:prstGeom prst="rect">
            <a:avLst/>
          </a:prstGeom>
        </p:spPr>
      </p:pic>
      <p:sp>
        <p:nvSpPr>
          <p:cNvPr id="15" name="Rectangle 14"/>
          <p:cNvSpPr/>
          <p:nvPr/>
        </p:nvSpPr>
        <p:spPr>
          <a:xfrm>
            <a:off x="3581400" y="838200"/>
            <a:ext cx="2438401" cy="338554"/>
          </a:xfrm>
          <a:prstGeom prst="rect">
            <a:avLst/>
          </a:prstGeom>
          <a:ln w="28575">
            <a:solidFill>
              <a:schemeClr val="accent1"/>
            </a:solidFill>
          </a:ln>
        </p:spPr>
        <p:txBody>
          <a:bodyPr wrap="square">
            <a:spAutoFit/>
          </a:bodyPr>
          <a:lstStyle/>
          <a:p>
            <a:pPr algn="ctr"/>
            <a:r>
              <a:rPr lang="en-US" sz="1600" b="1" dirty="0" smtClean="0">
                <a:solidFill>
                  <a:srgbClr val="0070C0"/>
                </a:solidFill>
                <a:latin typeface="Cambria" pitchFamily="18" charset="0"/>
              </a:rPr>
              <a:t>NS1060.02 ASD FDS</a:t>
            </a:r>
            <a:endParaRPr lang="en-US" sz="1600" b="1" dirty="0">
              <a:solidFill>
                <a:srgbClr val="0070C0"/>
              </a:solidFill>
              <a:latin typeface="Cambria" pitchFamily="18" charset="0"/>
            </a:endParaRPr>
          </a:p>
        </p:txBody>
      </p:sp>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70515" y="3352912"/>
            <a:ext cx="1153886" cy="1904888"/>
          </a:xfrm>
          <a:prstGeom prst="rect">
            <a:avLst/>
          </a:prstGeom>
        </p:spPr>
      </p:pic>
      <p:pic>
        <p:nvPicPr>
          <p:cNvPr id="7" name="Picture 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204536" y="1356471"/>
            <a:ext cx="2451461" cy="2487284"/>
          </a:xfrm>
          <a:prstGeom prst="rect">
            <a:avLst/>
          </a:prstGeom>
        </p:spPr>
      </p:pic>
      <p:sp>
        <p:nvSpPr>
          <p:cNvPr id="19" name="Rectangle 18"/>
          <p:cNvSpPr/>
          <p:nvPr/>
        </p:nvSpPr>
        <p:spPr>
          <a:xfrm>
            <a:off x="6198002" y="838200"/>
            <a:ext cx="2438401" cy="338554"/>
          </a:xfrm>
          <a:prstGeom prst="rect">
            <a:avLst/>
          </a:prstGeom>
          <a:ln w="28575">
            <a:solidFill>
              <a:schemeClr val="accent1"/>
            </a:solidFill>
          </a:ln>
        </p:spPr>
        <p:txBody>
          <a:bodyPr wrap="square">
            <a:spAutoFit/>
          </a:bodyPr>
          <a:lstStyle/>
          <a:p>
            <a:pPr algn="ctr"/>
            <a:r>
              <a:rPr lang="en-US" sz="1600" b="1" dirty="0" smtClean="0">
                <a:solidFill>
                  <a:srgbClr val="0070C0"/>
                </a:solidFill>
                <a:latin typeface="Cambria" pitchFamily="18" charset="0"/>
              </a:rPr>
              <a:t>NS1060.03 PD FDS</a:t>
            </a:r>
            <a:endParaRPr lang="en-US" sz="1600" b="1" dirty="0">
              <a:solidFill>
                <a:srgbClr val="0070C0"/>
              </a:solidFill>
              <a:latin typeface="Cambria" pitchFamily="18" charset="0"/>
            </a:endParaRPr>
          </a:p>
        </p:txBody>
      </p:sp>
      <p:pic>
        <p:nvPicPr>
          <p:cNvPr id="8" name="Picture 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flipH="1">
            <a:off x="4787537" y="3352912"/>
            <a:ext cx="1232264" cy="990488"/>
          </a:xfrm>
          <a:prstGeom prst="rect">
            <a:avLst/>
          </a:prstGeom>
        </p:spPr>
      </p:pic>
      <p:pic>
        <p:nvPicPr>
          <p:cNvPr id="9" name="Picture 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787537" y="4402295"/>
            <a:ext cx="1232264" cy="855505"/>
          </a:xfrm>
          <a:prstGeom prst="rect">
            <a:avLst/>
          </a:prstGeom>
        </p:spPr>
      </p:pic>
      <p:pic>
        <p:nvPicPr>
          <p:cNvPr id="10" name="Picture 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98002" y="3962399"/>
            <a:ext cx="1421998" cy="1295401"/>
          </a:xfrm>
          <a:prstGeom prst="rect">
            <a:avLst/>
          </a:prstGeom>
        </p:spPr>
      </p:pic>
      <p:pic>
        <p:nvPicPr>
          <p:cNvPr id="11" name="Picture 1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696200" y="3962398"/>
            <a:ext cx="959797" cy="1295401"/>
          </a:xfrm>
          <a:prstGeom prst="rect">
            <a:avLst/>
          </a:prstGeom>
        </p:spPr>
      </p:pic>
      <p:pic>
        <p:nvPicPr>
          <p:cNvPr id="3" name="Picture 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567915" y="1331220"/>
            <a:ext cx="2451886" cy="1981200"/>
          </a:xfrm>
          <a:prstGeom prst="rect">
            <a:avLst/>
          </a:prstGeom>
        </p:spPr>
      </p:pic>
    </p:spTree>
    <p:extLst>
      <p:ext uri="{BB962C8B-B14F-4D97-AF65-F5344CB8AC3E}">
        <p14:creationId xmlns:p14="http://schemas.microsoft.com/office/powerpoint/2010/main" val="9328044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28600"/>
            <a:ext cx="7467600" cy="461665"/>
          </a:xfrm>
          <a:prstGeom prst="rect">
            <a:avLst/>
          </a:prstGeom>
        </p:spPr>
        <p:txBody>
          <a:bodyPr wrap="square">
            <a:spAutoFit/>
          </a:bodyPr>
          <a:lstStyle/>
          <a:p>
            <a:pPr algn="ctr"/>
            <a:r>
              <a:rPr lang="en-US" sz="2400" b="1" dirty="0" smtClean="0">
                <a:latin typeface="Cambria" pitchFamily="18" charset="0"/>
              </a:rPr>
              <a:t>HYBRID FIRE DETECTION SYSTEM– NS1060.01</a:t>
            </a:r>
            <a:endParaRPr lang="en-US" sz="2000" b="1" dirty="0">
              <a:latin typeface="Cambria" pitchFamily="18" charset="0"/>
            </a:endParaRPr>
          </a:p>
        </p:txBody>
      </p:sp>
      <p:pic>
        <p:nvPicPr>
          <p:cNvPr id="47" name="Picture 46"/>
          <p:cNvPicPr/>
          <p:nvPr/>
        </p:nvPicPr>
        <p:blipFill>
          <a:blip r:embed="rId2" cstate="print"/>
          <a:srcRect/>
          <a:stretch>
            <a:fillRect/>
          </a:stretch>
        </p:blipFill>
        <p:spPr bwMode="auto">
          <a:xfrm>
            <a:off x="914400" y="381000"/>
            <a:ext cx="381000" cy="304800"/>
          </a:xfrm>
          <a:prstGeom prst="rect">
            <a:avLst/>
          </a:prstGeom>
          <a:noFill/>
          <a:ln w="9525">
            <a:noFill/>
            <a:miter lim="800000"/>
            <a:headEnd/>
            <a:tailEnd/>
          </a:ln>
        </p:spPr>
      </p:pic>
      <p:pic>
        <p:nvPicPr>
          <p:cNvPr id="34" name="Picture 4" descr="C:\Documents and Settings\Documentation\Desktop\rail photos\_68561220_train_story_pics_from_kashmir(21).jpg"/>
          <p:cNvPicPr>
            <a:picLocks noChangeAspect="1" noChangeArrowheads="1"/>
          </p:cNvPicPr>
          <p:nvPr/>
        </p:nvPicPr>
        <p:blipFill>
          <a:blip r:embed="rId3" cstate="print"/>
          <a:srcRect/>
          <a:stretch>
            <a:fillRect/>
          </a:stretch>
        </p:blipFill>
        <p:spPr bwMode="auto">
          <a:xfrm>
            <a:off x="914400" y="5943600"/>
            <a:ext cx="1143000" cy="914400"/>
          </a:xfrm>
          <a:prstGeom prst="rect">
            <a:avLst/>
          </a:prstGeom>
          <a:noFill/>
        </p:spPr>
      </p:pic>
      <p:pic>
        <p:nvPicPr>
          <p:cNvPr id="36" name="Picture 35" descr="C:\Documents and Settings\Documentation\Desktop\rail photos\9e6577790d8e92da13f7ca86bafeb5f5.jpg"/>
          <p:cNvPicPr>
            <a:picLocks noChangeAspect="1" noChangeArrowheads="1"/>
          </p:cNvPicPr>
          <p:nvPr/>
        </p:nvPicPr>
        <p:blipFill>
          <a:blip r:embed="rId4" cstate="print"/>
          <a:srcRect/>
          <a:stretch>
            <a:fillRect/>
          </a:stretch>
        </p:blipFill>
        <p:spPr bwMode="auto">
          <a:xfrm>
            <a:off x="2057400" y="5943600"/>
            <a:ext cx="1142999" cy="914400"/>
          </a:xfrm>
          <a:prstGeom prst="rect">
            <a:avLst/>
          </a:prstGeom>
          <a:noFill/>
        </p:spPr>
      </p:pic>
      <p:pic>
        <p:nvPicPr>
          <p:cNvPr id="39" name="Picture 1" descr="C:\Documents and Settings\Documentation\Desktop\rail photos\6101.1228412845.jpg"/>
          <p:cNvPicPr>
            <a:picLocks noChangeAspect="1" noChangeArrowheads="1"/>
          </p:cNvPicPr>
          <p:nvPr/>
        </p:nvPicPr>
        <p:blipFill>
          <a:blip r:embed="rId5" cstate="print"/>
          <a:srcRect/>
          <a:stretch>
            <a:fillRect/>
          </a:stretch>
        </p:blipFill>
        <p:spPr bwMode="auto">
          <a:xfrm>
            <a:off x="3200400" y="5943600"/>
            <a:ext cx="1143000" cy="914400"/>
          </a:xfrm>
          <a:prstGeom prst="rect">
            <a:avLst/>
          </a:prstGeom>
          <a:noFill/>
        </p:spPr>
      </p:pic>
      <p:pic>
        <p:nvPicPr>
          <p:cNvPr id="48" name="Picture 2" descr="C:\Documents and Settings\Documentation\Desktop\rail photos\wdp4.jpg"/>
          <p:cNvPicPr>
            <a:picLocks noChangeAspect="1" noChangeArrowheads="1"/>
          </p:cNvPicPr>
          <p:nvPr/>
        </p:nvPicPr>
        <p:blipFill>
          <a:blip r:embed="rId6" cstate="print"/>
          <a:srcRect/>
          <a:stretch>
            <a:fillRect/>
          </a:stretch>
        </p:blipFill>
        <p:spPr bwMode="auto">
          <a:xfrm>
            <a:off x="4343400" y="5943600"/>
            <a:ext cx="1263246" cy="914400"/>
          </a:xfrm>
          <a:prstGeom prst="rect">
            <a:avLst/>
          </a:prstGeom>
          <a:noFill/>
        </p:spPr>
      </p:pic>
      <p:pic>
        <p:nvPicPr>
          <p:cNvPr id="49" name="Picture 3" descr="C:\Documents and Settings\Documentation\Desktop\rail photos\4998782777_e48e0de196_z.jpg"/>
          <p:cNvPicPr>
            <a:picLocks noChangeAspect="1" noChangeArrowheads="1"/>
          </p:cNvPicPr>
          <p:nvPr/>
        </p:nvPicPr>
        <p:blipFill>
          <a:blip r:embed="rId7" cstate="print"/>
          <a:srcRect/>
          <a:stretch>
            <a:fillRect/>
          </a:stretch>
        </p:blipFill>
        <p:spPr bwMode="auto">
          <a:xfrm>
            <a:off x="5562600" y="5943601"/>
            <a:ext cx="1219200" cy="914400"/>
          </a:xfrm>
          <a:prstGeom prst="rect">
            <a:avLst/>
          </a:prstGeom>
          <a:noFill/>
        </p:spPr>
      </p:pic>
      <p:pic>
        <p:nvPicPr>
          <p:cNvPr id="50" name="Picture 5" descr="C:\Documents and Settings\Documentation\Desktop\rail photos\ICE3_in_Cologne.jpg"/>
          <p:cNvPicPr>
            <a:picLocks noChangeAspect="1" noChangeArrowheads="1"/>
          </p:cNvPicPr>
          <p:nvPr/>
        </p:nvPicPr>
        <p:blipFill>
          <a:blip r:embed="rId8" cstate="print"/>
          <a:srcRect/>
          <a:stretch>
            <a:fillRect/>
          </a:stretch>
        </p:blipFill>
        <p:spPr bwMode="auto">
          <a:xfrm>
            <a:off x="6781800" y="5943600"/>
            <a:ext cx="1222269" cy="914400"/>
          </a:xfrm>
          <a:prstGeom prst="rect">
            <a:avLst/>
          </a:prstGeom>
          <a:noFill/>
        </p:spPr>
      </p:pic>
      <p:pic>
        <p:nvPicPr>
          <p:cNvPr id="51" name="Picture 2" descr="D:\N&amp;S Logo.jpg"/>
          <p:cNvPicPr>
            <a:picLocks noChangeAspect="1" noChangeArrowheads="1"/>
          </p:cNvPicPr>
          <p:nvPr/>
        </p:nvPicPr>
        <p:blipFill>
          <a:blip r:embed="rId9" cstate="print"/>
          <a:srcRect/>
          <a:stretch>
            <a:fillRect/>
          </a:stretch>
        </p:blipFill>
        <p:spPr bwMode="auto">
          <a:xfrm>
            <a:off x="8077200" y="6019800"/>
            <a:ext cx="914400" cy="697523"/>
          </a:xfrm>
          <a:prstGeom prst="rect">
            <a:avLst/>
          </a:prstGeom>
          <a:noFill/>
        </p:spPr>
      </p:pic>
      <p:sp>
        <p:nvSpPr>
          <p:cNvPr id="37" name="Rectangle 36"/>
          <p:cNvSpPr/>
          <p:nvPr/>
        </p:nvSpPr>
        <p:spPr>
          <a:xfrm>
            <a:off x="914399" y="838200"/>
            <a:ext cx="7467600" cy="369332"/>
          </a:xfrm>
          <a:prstGeom prst="rect">
            <a:avLst/>
          </a:prstGeom>
        </p:spPr>
        <p:txBody>
          <a:bodyPr wrap="square">
            <a:spAutoFit/>
          </a:bodyPr>
          <a:lstStyle/>
          <a:p>
            <a:r>
              <a:rPr lang="en-US" b="1" dirty="0" smtClean="0">
                <a:solidFill>
                  <a:srgbClr val="0070C0"/>
                </a:solidFill>
                <a:latin typeface="Cambria" pitchFamily="18" charset="0"/>
              </a:rPr>
              <a:t>SYSTEM ARCHITECTURE</a:t>
            </a:r>
            <a:endParaRPr lang="en-US" sz="1600" b="1" dirty="0">
              <a:solidFill>
                <a:srgbClr val="0070C0"/>
              </a:solidFill>
              <a:latin typeface="Cambria" pitchFamily="18" charset="0"/>
            </a:endParaRPr>
          </a:p>
        </p:txBody>
      </p:sp>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14399" y="1447800"/>
            <a:ext cx="7239001" cy="4419600"/>
          </a:xfrm>
          <a:prstGeom prst="rect">
            <a:avLst/>
          </a:prstGeom>
        </p:spPr>
      </p:pic>
    </p:spTree>
    <p:extLst>
      <p:ext uri="{BB962C8B-B14F-4D97-AF65-F5344CB8AC3E}">
        <p14:creationId xmlns:p14="http://schemas.microsoft.com/office/powerpoint/2010/main" val="19661837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28600"/>
            <a:ext cx="7467600" cy="461665"/>
          </a:xfrm>
          <a:prstGeom prst="rect">
            <a:avLst/>
          </a:prstGeom>
        </p:spPr>
        <p:txBody>
          <a:bodyPr wrap="square">
            <a:spAutoFit/>
          </a:bodyPr>
          <a:lstStyle/>
          <a:p>
            <a:pPr algn="ctr"/>
            <a:r>
              <a:rPr lang="en-US" sz="2400" b="1" dirty="0" smtClean="0">
                <a:latin typeface="Cambria" pitchFamily="18" charset="0"/>
              </a:rPr>
              <a:t>HYBRID FIRE DETECTION SYSTEM– NS1060.01</a:t>
            </a:r>
            <a:endParaRPr lang="en-US" sz="2000" b="1" dirty="0">
              <a:latin typeface="Cambria" pitchFamily="18" charset="0"/>
            </a:endParaRPr>
          </a:p>
        </p:txBody>
      </p:sp>
      <p:pic>
        <p:nvPicPr>
          <p:cNvPr id="47" name="Picture 46"/>
          <p:cNvPicPr/>
          <p:nvPr/>
        </p:nvPicPr>
        <p:blipFill>
          <a:blip r:embed="rId2" cstate="print"/>
          <a:srcRect/>
          <a:stretch>
            <a:fillRect/>
          </a:stretch>
        </p:blipFill>
        <p:spPr bwMode="auto">
          <a:xfrm>
            <a:off x="914400" y="381000"/>
            <a:ext cx="381000" cy="304800"/>
          </a:xfrm>
          <a:prstGeom prst="rect">
            <a:avLst/>
          </a:prstGeom>
          <a:noFill/>
          <a:ln w="9525">
            <a:noFill/>
            <a:miter lim="800000"/>
            <a:headEnd/>
            <a:tailEnd/>
          </a:ln>
        </p:spPr>
      </p:pic>
      <p:pic>
        <p:nvPicPr>
          <p:cNvPr id="34" name="Picture 4" descr="C:\Documents and Settings\Documentation\Desktop\rail photos\_68561220_train_story_pics_from_kashmir(21).jpg"/>
          <p:cNvPicPr>
            <a:picLocks noChangeAspect="1" noChangeArrowheads="1"/>
          </p:cNvPicPr>
          <p:nvPr/>
        </p:nvPicPr>
        <p:blipFill>
          <a:blip r:embed="rId3" cstate="print"/>
          <a:srcRect/>
          <a:stretch>
            <a:fillRect/>
          </a:stretch>
        </p:blipFill>
        <p:spPr bwMode="auto">
          <a:xfrm>
            <a:off x="914400" y="5943600"/>
            <a:ext cx="1143000" cy="914400"/>
          </a:xfrm>
          <a:prstGeom prst="rect">
            <a:avLst/>
          </a:prstGeom>
          <a:noFill/>
        </p:spPr>
      </p:pic>
      <p:pic>
        <p:nvPicPr>
          <p:cNvPr id="36" name="Picture 35" descr="C:\Documents and Settings\Documentation\Desktop\rail photos\9e6577790d8e92da13f7ca86bafeb5f5.jpg"/>
          <p:cNvPicPr>
            <a:picLocks noChangeAspect="1" noChangeArrowheads="1"/>
          </p:cNvPicPr>
          <p:nvPr/>
        </p:nvPicPr>
        <p:blipFill>
          <a:blip r:embed="rId4" cstate="print"/>
          <a:srcRect/>
          <a:stretch>
            <a:fillRect/>
          </a:stretch>
        </p:blipFill>
        <p:spPr bwMode="auto">
          <a:xfrm>
            <a:off x="2057400" y="5943600"/>
            <a:ext cx="1142999" cy="914400"/>
          </a:xfrm>
          <a:prstGeom prst="rect">
            <a:avLst/>
          </a:prstGeom>
          <a:noFill/>
        </p:spPr>
      </p:pic>
      <p:pic>
        <p:nvPicPr>
          <p:cNvPr id="39" name="Picture 1" descr="C:\Documents and Settings\Documentation\Desktop\rail photos\6101.1228412845.jpg"/>
          <p:cNvPicPr>
            <a:picLocks noChangeAspect="1" noChangeArrowheads="1"/>
          </p:cNvPicPr>
          <p:nvPr/>
        </p:nvPicPr>
        <p:blipFill>
          <a:blip r:embed="rId5" cstate="print"/>
          <a:srcRect/>
          <a:stretch>
            <a:fillRect/>
          </a:stretch>
        </p:blipFill>
        <p:spPr bwMode="auto">
          <a:xfrm>
            <a:off x="3200400" y="5943600"/>
            <a:ext cx="1143000" cy="914400"/>
          </a:xfrm>
          <a:prstGeom prst="rect">
            <a:avLst/>
          </a:prstGeom>
          <a:noFill/>
        </p:spPr>
      </p:pic>
      <p:pic>
        <p:nvPicPr>
          <p:cNvPr id="48" name="Picture 2" descr="C:\Documents and Settings\Documentation\Desktop\rail photos\wdp4.jpg"/>
          <p:cNvPicPr>
            <a:picLocks noChangeAspect="1" noChangeArrowheads="1"/>
          </p:cNvPicPr>
          <p:nvPr/>
        </p:nvPicPr>
        <p:blipFill>
          <a:blip r:embed="rId6" cstate="print"/>
          <a:srcRect/>
          <a:stretch>
            <a:fillRect/>
          </a:stretch>
        </p:blipFill>
        <p:spPr bwMode="auto">
          <a:xfrm>
            <a:off x="4343400" y="5943600"/>
            <a:ext cx="1263246" cy="914400"/>
          </a:xfrm>
          <a:prstGeom prst="rect">
            <a:avLst/>
          </a:prstGeom>
          <a:noFill/>
        </p:spPr>
      </p:pic>
      <p:pic>
        <p:nvPicPr>
          <p:cNvPr id="49" name="Picture 3" descr="C:\Documents and Settings\Documentation\Desktop\rail photos\4998782777_e48e0de196_z.jpg"/>
          <p:cNvPicPr>
            <a:picLocks noChangeAspect="1" noChangeArrowheads="1"/>
          </p:cNvPicPr>
          <p:nvPr/>
        </p:nvPicPr>
        <p:blipFill>
          <a:blip r:embed="rId7" cstate="print"/>
          <a:srcRect/>
          <a:stretch>
            <a:fillRect/>
          </a:stretch>
        </p:blipFill>
        <p:spPr bwMode="auto">
          <a:xfrm>
            <a:off x="5562600" y="5943601"/>
            <a:ext cx="1219200" cy="914400"/>
          </a:xfrm>
          <a:prstGeom prst="rect">
            <a:avLst/>
          </a:prstGeom>
          <a:noFill/>
        </p:spPr>
      </p:pic>
      <p:pic>
        <p:nvPicPr>
          <p:cNvPr id="50" name="Picture 5" descr="C:\Documents and Settings\Documentation\Desktop\rail photos\ICE3_in_Cologne.jpg"/>
          <p:cNvPicPr>
            <a:picLocks noChangeAspect="1" noChangeArrowheads="1"/>
          </p:cNvPicPr>
          <p:nvPr/>
        </p:nvPicPr>
        <p:blipFill>
          <a:blip r:embed="rId8" cstate="print"/>
          <a:srcRect/>
          <a:stretch>
            <a:fillRect/>
          </a:stretch>
        </p:blipFill>
        <p:spPr bwMode="auto">
          <a:xfrm>
            <a:off x="6781800" y="5943600"/>
            <a:ext cx="1222269" cy="914400"/>
          </a:xfrm>
          <a:prstGeom prst="rect">
            <a:avLst/>
          </a:prstGeom>
          <a:noFill/>
        </p:spPr>
      </p:pic>
      <p:pic>
        <p:nvPicPr>
          <p:cNvPr id="51" name="Picture 2" descr="D:\N&amp;S Logo.jpg"/>
          <p:cNvPicPr>
            <a:picLocks noChangeAspect="1" noChangeArrowheads="1"/>
          </p:cNvPicPr>
          <p:nvPr/>
        </p:nvPicPr>
        <p:blipFill>
          <a:blip r:embed="rId9" cstate="print"/>
          <a:srcRect/>
          <a:stretch>
            <a:fillRect/>
          </a:stretch>
        </p:blipFill>
        <p:spPr bwMode="auto">
          <a:xfrm>
            <a:off x="8077200" y="6019800"/>
            <a:ext cx="914400" cy="697523"/>
          </a:xfrm>
          <a:prstGeom prst="rect">
            <a:avLst/>
          </a:prstGeom>
          <a:noFill/>
        </p:spPr>
      </p:pic>
      <p:sp>
        <p:nvSpPr>
          <p:cNvPr id="37" name="Rectangle 36"/>
          <p:cNvSpPr/>
          <p:nvPr/>
        </p:nvSpPr>
        <p:spPr>
          <a:xfrm>
            <a:off x="914399" y="838200"/>
            <a:ext cx="7467600" cy="369332"/>
          </a:xfrm>
          <a:prstGeom prst="rect">
            <a:avLst/>
          </a:prstGeom>
        </p:spPr>
        <p:txBody>
          <a:bodyPr wrap="square">
            <a:spAutoFit/>
          </a:bodyPr>
          <a:lstStyle/>
          <a:p>
            <a:r>
              <a:rPr lang="en-US" b="1" dirty="0" smtClean="0">
                <a:solidFill>
                  <a:srgbClr val="0070C0"/>
                </a:solidFill>
                <a:latin typeface="Cambria" pitchFamily="18" charset="0"/>
              </a:rPr>
              <a:t>BLOCK DIAGRAM</a:t>
            </a:r>
            <a:endParaRPr lang="en-US" sz="1600" b="1" dirty="0">
              <a:solidFill>
                <a:srgbClr val="0070C0"/>
              </a:solidFill>
              <a:latin typeface="Cambria" pitchFamily="18" charset="0"/>
            </a:endParaRPr>
          </a:p>
        </p:txBody>
      </p:sp>
      <p:pic>
        <p:nvPicPr>
          <p:cNvPr id="2" name="Picture 1"/>
          <p:cNvPicPr>
            <a:picLocks noChangeAspect="1"/>
          </p:cNvPicPr>
          <p:nvPr/>
        </p:nvPicPr>
        <p:blipFill>
          <a:blip r:embed="rId10"/>
          <a:stretch>
            <a:fillRect/>
          </a:stretch>
        </p:blipFill>
        <p:spPr>
          <a:xfrm>
            <a:off x="914399" y="1342405"/>
            <a:ext cx="7315201" cy="4372595"/>
          </a:xfrm>
          <a:prstGeom prst="rect">
            <a:avLst/>
          </a:prstGeom>
        </p:spPr>
      </p:pic>
    </p:spTree>
    <p:extLst>
      <p:ext uri="{BB962C8B-B14F-4D97-AF65-F5344CB8AC3E}">
        <p14:creationId xmlns:p14="http://schemas.microsoft.com/office/powerpoint/2010/main" val="28156276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28600"/>
            <a:ext cx="7467600" cy="400110"/>
          </a:xfrm>
          <a:prstGeom prst="rect">
            <a:avLst/>
          </a:prstGeom>
        </p:spPr>
        <p:txBody>
          <a:bodyPr wrap="square">
            <a:spAutoFit/>
          </a:bodyPr>
          <a:lstStyle/>
          <a:p>
            <a:pPr algn="ctr"/>
            <a:r>
              <a:rPr lang="en-US" sz="2000" b="1" dirty="0" smtClean="0">
                <a:latin typeface="Cambria" pitchFamily="18" charset="0"/>
              </a:rPr>
              <a:t>ASPIRATION BASED FIRE DETECTION SYSTEM– NS1060.02</a:t>
            </a:r>
            <a:endParaRPr lang="en-US" b="1" dirty="0">
              <a:latin typeface="Cambria" pitchFamily="18" charset="0"/>
            </a:endParaRPr>
          </a:p>
        </p:txBody>
      </p:sp>
      <p:pic>
        <p:nvPicPr>
          <p:cNvPr id="47" name="Picture 46"/>
          <p:cNvPicPr/>
          <p:nvPr/>
        </p:nvPicPr>
        <p:blipFill>
          <a:blip r:embed="rId2" cstate="print"/>
          <a:srcRect/>
          <a:stretch>
            <a:fillRect/>
          </a:stretch>
        </p:blipFill>
        <p:spPr bwMode="auto">
          <a:xfrm>
            <a:off x="914400" y="381000"/>
            <a:ext cx="381000" cy="304800"/>
          </a:xfrm>
          <a:prstGeom prst="rect">
            <a:avLst/>
          </a:prstGeom>
          <a:noFill/>
          <a:ln w="9525">
            <a:noFill/>
            <a:miter lim="800000"/>
            <a:headEnd/>
            <a:tailEnd/>
          </a:ln>
        </p:spPr>
      </p:pic>
      <p:pic>
        <p:nvPicPr>
          <p:cNvPr id="34" name="Picture 4" descr="C:\Documents and Settings\Documentation\Desktop\rail photos\_68561220_train_story_pics_from_kashmir(21).jpg"/>
          <p:cNvPicPr>
            <a:picLocks noChangeAspect="1" noChangeArrowheads="1"/>
          </p:cNvPicPr>
          <p:nvPr/>
        </p:nvPicPr>
        <p:blipFill>
          <a:blip r:embed="rId3" cstate="print"/>
          <a:srcRect/>
          <a:stretch>
            <a:fillRect/>
          </a:stretch>
        </p:blipFill>
        <p:spPr bwMode="auto">
          <a:xfrm>
            <a:off x="914400" y="5943600"/>
            <a:ext cx="1143000" cy="914400"/>
          </a:xfrm>
          <a:prstGeom prst="rect">
            <a:avLst/>
          </a:prstGeom>
          <a:noFill/>
        </p:spPr>
      </p:pic>
      <p:pic>
        <p:nvPicPr>
          <p:cNvPr id="36" name="Picture 35" descr="C:\Documents and Settings\Documentation\Desktop\rail photos\9e6577790d8e92da13f7ca86bafeb5f5.jpg"/>
          <p:cNvPicPr>
            <a:picLocks noChangeAspect="1" noChangeArrowheads="1"/>
          </p:cNvPicPr>
          <p:nvPr/>
        </p:nvPicPr>
        <p:blipFill>
          <a:blip r:embed="rId4" cstate="print"/>
          <a:srcRect/>
          <a:stretch>
            <a:fillRect/>
          </a:stretch>
        </p:blipFill>
        <p:spPr bwMode="auto">
          <a:xfrm>
            <a:off x="2057400" y="5943600"/>
            <a:ext cx="1142999" cy="914400"/>
          </a:xfrm>
          <a:prstGeom prst="rect">
            <a:avLst/>
          </a:prstGeom>
          <a:noFill/>
        </p:spPr>
      </p:pic>
      <p:pic>
        <p:nvPicPr>
          <p:cNvPr id="39" name="Picture 1" descr="C:\Documents and Settings\Documentation\Desktop\rail photos\6101.1228412845.jpg"/>
          <p:cNvPicPr>
            <a:picLocks noChangeAspect="1" noChangeArrowheads="1"/>
          </p:cNvPicPr>
          <p:nvPr/>
        </p:nvPicPr>
        <p:blipFill>
          <a:blip r:embed="rId5" cstate="print"/>
          <a:srcRect/>
          <a:stretch>
            <a:fillRect/>
          </a:stretch>
        </p:blipFill>
        <p:spPr bwMode="auto">
          <a:xfrm>
            <a:off x="3200400" y="5943600"/>
            <a:ext cx="1143000" cy="914400"/>
          </a:xfrm>
          <a:prstGeom prst="rect">
            <a:avLst/>
          </a:prstGeom>
          <a:noFill/>
        </p:spPr>
      </p:pic>
      <p:pic>
        <p:nvPicPr>
          <p:cNvPr id="48" name="Picture 2" descr="C:\Documents and Settings\Documentation\Desktop\rail photos\wdp4.jpg"/>
          <p:cNvPicPr>
            <a:picLocks noChangeAspect="1" noChangeArrowheads="1"/>
          </p:cNvPicPr>
          <p:nvPr/>
        </p:nvPicPr>
        <p:blipFill>
          <a:blip r:embed="rId6" cstate="print"/>
          <a:srcRect/>
          <a:stretch>
            <a:fillRect/>
          </a:stretch>
        </p:blipFill>
        <p:spPr bwMode="auto">
          <a:xfrm>
            <a:off x="4343400" y="5943600"/>
            <a:ext cx="1263246" cy="914400"/>
          </a:xfrm>
          <a:prstGeom prst="rect">
            <a:avLst/>
          </a:prstGeom>
          <a:noFill/>
        </p:spPr>
      </p:pic>
      <p:pic>
        <p:nvPicPr>
          <p:cNvPr id="49" name="Picture 3" descr="C:\Documents and Settings\Documentation\Desktop\rail photos\4998782777_e48e0de196_z.jpg"/>
          <p:cNvPicPr>
            <a:picLocks noChangeAspect="1" noChangeArrowheads="1"/>
          </p:cNvPicPr>
          <p:nvPr/>
        </p:nvPicPr>
        <p:blipFill>
          <a:blip r:embed="rId7" cstate="print"/>
          <a:srcRect/>
          <a:stretch>
            <a:fillRect/>
          </a:stretch>
        </p:blipFill>
        <p:spPr bwMode="auto">
          <a:xfrm>
            <a:off x="5562600" y="5943601"/>
            <a:ext cx="1219200" cy="914400"/>
          </a:xfrm>
          <a:prstGeom prst="rect">
            <a:avLst/>
          </a:prstGeom>
          <a:noFill/>
        </p:spPr>
      </p:pic>
      <p:pic>
        <p:nvPicPr>
          <p:cNvPr id="50" name="Picture 5" descr="C:\Documents and Settings\Documentation\Desktop\rail photos\ICE3_in_Cologne.jpg"/>
          <p:cNvPicPr>
            <a:picLocks noChangeAspect="1" noChangeArrowheads="1"/>
          </p:cNvPicPr>
          <p:nvPr/>
        </p:nvPicPr>
        <p:blipFill>
          <a:blip r:embed="rId8" cstate="print"/>
          <a:srcRect/>
          <a:stretch>
            <a:fillRect/>
          </a:stretch>
        </p:blipFill>
        <p:spPr bwMode="auto">
          <a:xfrm>
            <a:off x="6781800" y="5943600"/>
            <a:ext cx="1222269" cy="914400"/>
          </a:xfrm>
          <a:prstGeom prst="rect">
            <a:avLst/>
          </a:prstGeom>
          <a:noFill/>
        </p:spPr>
      </p:pic>
      <p:pic>
        <p:nvPicPr>
          <p:cNvPr id="51" name="Picture 2" descr="D:\N&amp;S Logo.jpg"/>
          <p:cNvPicPr>
            <a:picLocks noChangeAspect="1" noChangeArrowheads="1"/>
          </p:cNvPicPr>
          <p:nvPr/>
        </p:nvPicPr>
        <p:blipFill>
          <a:blip r:embed="rId9" cstate="print"/>
          <a:srcRect/>
          <a:stretch>
            <a:fillRect/>
          </a:stretch>
        </p:blipFill>
        <p:spPr bwMode="auto">
          <a:xfrm>
            <a:off x="8077200" y="6019800"/>
            <a:ext cx="914400" cy="697523"/>
          </a:xfrm>
          <a:prstGeom prst="rect">
            <a:avLst/>
          </a:prstGeom>
          <a:noFill/>
        </p:spPr>
      </p:pic>
      <p:sp>
        <p:nvSpPr>
          <p:cNvPr id="37" name="Rectangle 36"/>
          <p:cNvSpPr/>
          <p:nvPr/>
        </p:nvSpPr>
        <p:spPr>
          <a:xfrm>
            <a:off x="625928" y="831669"/>
            <a:ext cx="7467600" cy="338554"/>
          </a:xfrm>
          <a:prstGeom prst="rect">
            <a:avLst/>
          </a:prstGeom>
        </p:spPr>
        <p:txBody>
          <a:bodyPr wrap="square">
            <a:spAutoFit/>
          </a:bodyPr>
          <a:lstStyle/>
          <a:p>
            <a:r>
              <a:rPr lang="en-US" sz="1600" b="1" dirty="0" smtClean="0">
                <a:solidFill>
                  <a:srgbClr val="0070C0"/>
                </a:solidFill>
                <a:latin typeface="Cambria" pitchFamily="18" charset="0"/>
              </a:rPr>
              <a:t>BLOCK DIAGRAM</a:t>
            </a:r>
            <a:endParaRPr lang="en-US" sz="1400" b="1" dirty="0">
              <a:solidFill>
                <a:srgbClr val="0070C0"/>
              </a:solidFill>
              <a:latin typeface="Cambria" pitchFamily="18" charset="0"/>
            </a:endParaRPr>
          </a:p>
        </p:txBody>
      </p:sp>
      <p:pic>
        <p:nvPicPr>
          <p:cNvPr id="3" name="Picture 2"/>
          <p:cNvPicPr>
            <a:picLocks noChangeAspect="1"/>
          </p:cNvPicPr>
          <p:nvPr/>
        </p:nvPicPr>
        <p:blipFill>
          <a:blip r:embed="rId10"/>
          <a:stretch>
            <a:fillRect/>
          </a:stretch>
        </p:blipFill>
        <p:spPr>
          <a:xfrm>
            <a:off x="685800" y="1346870"/>
            <a:ext cx="7772400" cy="4368130"/>
          </a:xfrm>
          <a:prstGeom prst="rect">
            <a:avLst/>
          </a:prstGeom>
        </p:spPr>
      </p:pic>
    </p:spTree>
    <p:extLst>
      <p:ext uri="{BB962C8B-B14F-4D97-AF65-F5344CB8AC3E}">
        <p14:creationId xmlns:p14="http://schemas.microsoft.com/office/powerpoint/2010/main" val="42658949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28600"/>
            <a:ext cx="7467600" cy="400110"/>
          </a:xfrm>
          <a:prstGeom prst="rect">
            <a:avLst/>
          </a:prstGeom>
        </p:spPr>
        <p:txBody>
          <a:bodyPr wrap="square">
            <a:spAutoFit/>
          </a:bodyPr>
          <a:lstStyle/>
          <a:p>
            <a:pPr algn="ctr"/>
            <a:r>
              <a:rPr lang="en-US" sz="2000" b="1" dirty="0" smtClean="0">
                <a:latin typeface="Cambria" pitchFamily="18" charset="0"/>
              </a:rPr>
              <a:t>POINT DETECTOR TYPE  FIRE DETECTION SYSTEM– NS1060.03</a:t>
            </a:r>
            <a:endParaRPr lang="en-US" b="1" dirty="0">
              <a:latin typeface="Cambria" pitchFamily="18" charset="0"/>
            </a:endParaRPr>
          </a:p>
        </p:txBody>
      </p:sp>
      <p:pic>
        <p:nvPicPr>
          <p:cNvPr id="47" name="Picture 46"/>
          <p:cNvPicPr/>
          <p:nvPr/>
        </p:nvPicPr>
        <p:blipFill>
          <a:blip r:embed="rId2" cstate="print"/>
          <a:srcRect/>
          <a:stretch>
            <a:fillRect/>
          </a:stretch>
        </p:blipFill>
        <p:spPr bwMode="auto">
          <a:xfrm>
            <a:off x="914400" y="381000"/>
            <a:ext cx="381000" cy="304800"/>
          </a:xfrm>
          <a:prstGeom prst="rect">
            <a:avLst/>
          </a:prstGeom>
          <a:noFill/>
          <a:ln w="9525">
            <a:noFill/>
            <a:miter lim="800000"/>
            <a:headEnd/>
            <a:tailEnd/>
          </a:ln>
        </p:spPr>
      </p:pic>
      <p:pic>
        <p:nvPicPr>
          <p:cNvPr id="34" name="Picture 4" descr="C:\Documents and Settings\Documentation\Desktop\rail photos\_68561220_train_story_pics_from_kashmir(21).jpg"/>
          <p:cNvPicPr>
            <a:picLocks noChangeAspect="1" noChangeArrowheads="1"/>
          </p:cNvPicPr>
          <p:nvPr/>
        </p:nvPicPr>
        <p:blipFill>
          <a:blip r:embed="rId3" cstate="print"/>
          <a:srcRect/>
          <a:stretch>
            <a:fillRect/>
          </a:stretch>
        </p:blipFill>
        <p:spPr bwMode="auto">
          <a:xfrm>
            <a:off x="914400" y="5943600"/>
            <a:ext cx="1143000" cy="914400"/>
          </a:xfrm>
          <a:prstGeom prst="rect">
            <a:avLst/>
          </a:prstGeom>
          <a:noFill/>
        </p:spPr>
      </p:pic>
      <p:pic>
        <p:nvPicPr>
          <p:cNvPr id="36" name="Picture 35" descr="C:\Documents and Settings\Documentation\Desktop\rail photos\9e6577790d8e92da13f7ca86bafeb5f5.jpg"/>
          <p:cNvPicPr>
            <a:picLocks noChangeAspect="1" noChangeArrowheads="1"/>
          </p:cNvPicPr>
          <p:nvPr/>
        </p:nvPicPr>
        <p:blipFill>
          <a:blip r:embed="rId4" cstate="print"/>
          <a:srcRect/>
          <a:stretch>
            <a:fillRect/>
          </a:stretch>
        </p:blipFill>
        <p:spPr bwMode="auto">
          <a:xfrm>
            <a:off x="2057400" y="5943600"/>
            <a:ext cx="1142999" cy="914400"/>
          </a:xfrm>
          <a:prstGeom prst="rect">
            <a:avLst/>
          </a:prstGeom>
          <a:noFill/>
        </p:spPr>
      </p:pic>
      <p:pic>
        <p:nvPicPr>
          <p:cNvPr id="39" name="Picture 1" descr="C:\Documents and Settings\Documentation\Desktop\rail photos\6101.1228412845.jpg"/>
          <p:cNvPicPr>
            <a:picLocks noChangeAspect="1" noChangeArrowheads="1"/>
          </p:cNvPicPr>
          <p:nvPr/>
        </p:nvPicPr>
        <p:blipFill>
          <a:blip r:embed="rId5" cstate="print"/>
          <a:srcRect/>
          <a:stretch>
            <a:fillRect/>
          </a:stretch>
        </p:blipFill>
        <p:spPr bwMode="auto">
          <a:xfrm>
            <a:off x="3200400" y="5943600"/>
            <a:ext cx="1143000" cy="914400"/>
          </a:xfrm>
          <a:prstGeom prst="rect">
            <a:avLst/>
          </a:prstGeom>
          <a:noFill/>
        </p:spPr>
      </p:pic>
      <p:pic>
        <p:nvPicPr>
          <p:cNvPr id="48" name="Picture 2" descr="C:\Documents and Settings\Documentation\Desktop\rail photos\wdp4.jpg"/>
          <p:cNvPicPr>
            <a:picLocks noChangeAspect="1" noChangeArrowheads="1"/>
          </p:cNvPicPr>
          <p:nvPr/>
        </p:nvPicPr>
        <p:blipFill>
          <a:blip r:embed="rId6" cstate="print"/>
          <a:srcRect/>
          <a:stretch>
            <a:fillRect/>
          </a:stretch>
        </p:blipFill>
        <p:spPr bwMode="auto">
          <a:xfrm>
            <a:off x="4343400" y="5943600"/>
            <a:ext cx="1263246" cy="914400"/>
          </a:xfrm>
          <a:prstGeom prst="rect">
            <a:avLst/>
          </a:prstGeom>
          <a:noFill/>
        </p:spPr>
      </p:pic>
      <p:pic>
        <p:nvPicPr>
          <p:cNvPr id="49" name="Picture 3" descr="C:\Documents and Settings\Documentation\Desktop\rail photos\4998782777_e48e0de196_z.jpg"/>
          <p:cNvPicPr>
            <a:picLocks noChangeAspect="1" noChangeArrowheads="1"/>
          </p:cNvPicPr>
          <p:nvPr/>
        </p:nvPicPr>
        <p:blipFill>
          <a:blip r:embed="rId7" cstate="print"/>
          <a:srcRect/>
          <a:stretch>
            <a:fillRect/>
          </a:stretch>
        </p:blipFill>
        <p:spPr bwMode="auto">
          <a:xfrm>
            <a:off x="5562600" y="5943601"/>
            <a:ext cx="1219200" cy="914400"/>
          </a:xfrm>
          <a:prstGeom prst="rect">
            <a:avLst/>
          </a:prstGeom>
          <a:noFill/>
        </p:spPr>
      </p:pic>
      <p:pic>
        <p:nvPicPr>
          <p:cNvPr id="50" name="Picture 5" descr="C:\Documents and Settings\Documentation\Desktop\rail photos\ICE3_in_Cologne.jpg"/>
          <p:cNvPicPr>
            <a:picLocks noChangeAspect="1" noChangeArrowheads="1"/>
          </p:cNvPicPr>
          <p:nvPr/>
        </p:nvPicPr>
        <p:blipFill>
          <a:blip r:embed="rId8" cstate="print"/>
          <a:srcRect/>
          <a:stretch>
            <a:fillRect/>
          </a:stretch>
        </p:blipFill>
        <p:spPr bwMode="auto">
          <a:xfrm>
            <a:off x="6781800" y="5943600"/>
            <a:ext cx="1222269" cy="914400"/>
          </a:xfrm>
          <a:prstGeom prst="rect">
            <a:avLst/>
          </a:prstGeom>
          <a:noFill/>
        </p:spPr>
      </p:pic>
      <p:pic>
        <p:nvPicPr>
          <p:cNvPr id="51" name="Picture 2" descr="D:\N&amp;S Logo.jpg"/>
          <p:cNvPicPr>
            <a:picLocks noChangeAspect="1" noChangeArrowheads="1"/>
          </p:cNvPicPr>
          <p:nvPr/>
        </p:nvPicPr>
        <p:blipFill>
          <a:blip r:embed="rId9" cstate="print"/>
          <a:srcRect/>
          <a:stretch>
            <a:fillRect/>
          </a:stretch>
        </p:blipFill>
        <p:spPr bwMode="auto">
          <a:xfrm>
            <a:off x="8077200" y="6019800"/>
            <a:ext cx="914400" cy="697523"/>
          </a:xfrm>
          <a:prstGeom prst="rect">
            <a:avLst/>
          </a:prstGeom>
          <a:noFill/>
        </p:spPr>
      </p:pic>
      <p:sp>
        <p:nvSpPr>
          <p:cNvPr id="37" name="Rectangle 36"/>
          <p:cNvSpPr/>
          <p:nvPr/>
        </p:nvSpPr>
        <p:spPr>
          <a:xfrm>
            <a:off x="914400" y="831669"/>
            <a:ext cx="7467600" cy="338554"/>
          </a:xfrm>
          <a:prstGeom prst="rect">
            <a:avLst/>
          </a:prstGeom>
        </p:spPr>
        <p:txBody>
          <a:bodyPr wrap="square">
            <a:spAutoFit/>
          </a:bodyPr>
          <a:lstStyle/>
          <a:p>
            <a:r>
              <a:rPr lang="en-US" sz="1600" b="1" dirty="0" smtClean="0">
                <a:solidFill>
                  <a:srgbClr val="0070C0"/>
                </a:solidFill>
                <a:latin typeface="Cambria" pitchFamily="18" charset="0"/>
              </a:rPr>
              <a:t>SYSTEM ARCHITECTURE</a:t>
            </a:r>
            <a:endParaRPr lang="en-US" sz="1400" b="1" dirty="0">
              <a:solidFill>
                <a:srgbClr val="0070C0"/>
              </a:solidFill>
              <a:latin typeface="Cambria" pitchFamily="18" charset="0"/>
            </a:endParaRPr>
          </a:p>
        </p:txBody>
      </p:sp>
      <p:pic>
        <p:nvPicPr>
          <p:cNvPr id="2" name="Picture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6800" y="1373182"/>
            <a:ext cx="6937269" cy="4341818"/>
          </a:xfrm>
          <a:prstGeom prst="rect">
            <a:avLst/>
          </a:prstGeom>
        </p:spPr>
      </p:pic>
    </p:spTree>
    <p:extLst>
      <p:ext uri="{BB962C8B-B14F-4D97-AF65-F5344CB8AC3E}">
        <p14:creationId xmlns:p14="http://schemas.microsoft.com/office/powerpoint/2010/main" val="3025616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28600"/>
            <a:ext cx="7467600" cy="400110"/>
          </a:xfrm>
          <a:prstGeom prst="rect">
            <a:avLst/>
          </a:prstGeom>
        </p:spPr>
        <p:txBody>
          <a:bodyPr wrap="square">
            <a:spAutoFit/>
          </a:bodyPr>
          <a:lstStyle/>
          <a:p>
            <a:pPr algn="ctr"/>
            <a:r>
              <a:rPr lang="en-US" sz="2000" b="1" dirty="0" smtClean="0">
                <a:latin typeface="Cambria" pitchFamily="18" charset="0"/>
              </a:rPr>
              <a:t>POINT DETECTOR TYPE  FIRE DETECTION SYSTEM– NS1060.03</a:t>
            </a:r>
            <a:endParaRPr lang="en-US" b="1" dirty="0">
              <a:latin typeface="Cambria" pitchFamily="18" charset="0"/>
            </a:endParaRPr>
          </a:p>
        </p:txBody>
      </p:sp>
      <p:pic>
        <p:nvPicPr>
          <p:cNvPr id="47" name="Picture 46"/>
          <p:cNvPicPr/>
          <p:nvPr/>
        </p:nvPicPr>
        <p:blipFill>
          <a:blip r:embed="rId2" cstate="print"/>
          <a:srcRect/>
          <a:stretch>
            <a:fillRect/>
          </a:stretch>
        </p:blipFill>
        <p:spPr bwMode="auto">
          <a:xfrm>
            <a:off x="914400" y="381000"/>
            <a:ext cx="381000" cy="304800"/>
          </a:xfrm>
          <a:prstGeom prst="rect">
            <a:avLst/>
          </a:prstGeom>
          <a:noFill/>
          <a:ln w="9525">
            <a:noFill/>
            <a:miter lim="800000"/>
            <a:headEnd/>
            <a:tailEnd/>
          </a:ln>
        </p:spPr>
      </p:pic>
      <p:pic>
        <p:nvPicPr>
          <p:cNvPr id="34" name="Picture 4" descr="C:\Documents and Settings\Documentation\Desktop\rail photos\_68561220_train_story_pics_from_kashmir(21).jpg"/>
          <p:cNvPicPr>
            <a:picLocks noChangeAspect="1" noChangeArrowheads="1"/>
          </p:cNvPicPr>
          <p:nvPr/>
        </p:nvPicPr>
        <p:blipFill>
          <a:blip r:embed="rId3" cstate="print"/>
          <a:srcRect/>
          <a:stretch>
            <a:fillRect/>
          </a:stretch>
        </p:blipFill>
        <p:spPr bwMode="auto">
          <a:xfrm>
            <a:off x="914400" y="5943600"/>
            <a:ext cx="1143000" cy="914400"/>
          </a:xfrm>
          <a:prstGeom prst="rect">
            <a:avLst/>
          </a:prstGeom>
          <a:noFill/>
        </p:spPr>
      </p:pic>
      <p:pic>
        <p:nvPicPr>
          <p:cNvPr id="36" name="Picture 35" descr="C:\Documents and Settings\Documentation\Desktop\rail photos\9e6577790d8e92da13f7ca86bafeb5f5.jpg"/>
          <p:cNvPicPr>
            <a:picLocks noChangeAspect="1" noChangeArrowheads="1"/>
          </p:cNvPicPr>
          <p:nvPr/>
        </p:nvPicPr>
        <p:blipFill>
          <a:blip r:embed="rId4" cstate="print"/>
          <a:srcRect/>
          <a:stretch>
            <a:fillRect/>
          </a:stretch>
        </p:blipFill>
        <p:spPr bwMode="auto">
          <a:xfrm>
            <a:off x="2057400" y="5943600"/>
            <a:ext cx="1142999" cy="914400"/>
          </a:xfrm>
          <a:prstGeom prst="rect">
            <a:avLst/>
          </a:prstGeom>
          <a:noFill/>
        </p:spPr>
      </p:pic>
      <p:pic>
        <p:nvPicPr>
          <p:cNvPr id="39" name="Picture 1" descr="C:\Documents and Settings\Documentation\Desktop\rail photos\6101.1228412845.jpg"/>
          <p:cNvPicPr>
            <a:picLocks noChangeAspect="1" noChangeArrowheads="1"/>
          </p:cNvPicPr>
          <p:nvPr/>
        </p:nvPicPr>
        <p:blipFill>
          <a:blip r:embed="rId5" cstate="print"/>
          <a:srcRect/>
          <a:stretch>
            <a:fillRect/>
          </a:stretch>
        </p:blipFill>
        <p:spPr bwMode="auto">
          <a:xfrm>
            <a:off x="3200400" y="5943600"/>
            <a:ext cx="1143000" cy="914400"/>
          </a:xfrm>
          <a:prstGeom prst="rect">
            <a:avLst/>
          </a:prstGeom>
          <a:noFill/>
        </p:spPr>
      </p:pic>
      <p:pic>
        <p:nvPicPr>
          <p:cNvPr id="48" name="Picture 2" descr="C:\Documents and Settings\Documentation\Desktop\rail photos\wdp4.jpg"/>
          <p:cNvPicPr>
            <a:picLocks noChangeAspect="1" noChangeArrowheads="1"/>
          </p:cNvPicPr>
          <p:nvPr/>
        </p:nvPicPr>
        <p:blipFill>
          <a:blip r:embed="rId6" cstate="print"/>
          <a:srcRect/>
          <a:stretch>
            <a:fillRect/>
          </a:stretch>
        </p:blipFill>
        <p:spPr bwMode="auto">
          <a:xfrm>
            <a:off x="4343400" y="5943600"/>
            <a:ext cx="1263246" cy="914400"/>
          </a:xfrm>
          <a:prstGeom prst="rect">
            <a:avLst/>
          </a:prstGeom>
          <a:noFill/>
        </p:spPr>
      </p:pic>
      <p:pic>
        <p:nvPicPr>
          <p:cNvPr id="49" name="Picture 3" descr="C:\Documents and Settings\Documentation\Desktop\rail photos\4998782777_e48e0de196_z.jpg"/>
          <p:cNvPicPr>
            <a:picLocks noChangeAspect="1" noChangeArrowheads="1"/>
          </p:cNvPicPr>
          <p:nvPr/>
        </p:nvPicPr>
        <p:blipFill>
          <a:blip r:embed="rId7" cstate="print"/>
          <a:srcRect/>
          <a:stretch>
            <a:fillRect/>
          </a:stretch>
        </p:blipFill>
        <p:spPr bwMode="auto">
          <a:xfrm>
            <a:off x="5562600" y="5943601"/>
            <a:ext cx="1219200" cy="914400"/>
          </a:xfrm>
          <a:prstGeom prst="rect">
            <a:avLst/>
          </a:prstGeom>
          <a:noFill/>
        </p:spPr>
      </p:pic>
      <p:pic>
        <p:nvPicPr>
          <p:cNvPr id="50" name="Picture 5" descr="C:\Documents and Settings\Documentation\Desktop\rail photos\ICE3_in_Cologne.jpg"/>
          <p:cNvPicPr>
            <a:picLocks noChangeAspect="1" noChangeArrowheads="1"/>
          </p:cNvPicPr>
          <p:nvPr/>
        </p:nvPicPr>
        <p:blipFill>
          <a:blip r:embed="rId8" cstate="print"/>
          <a:srcRect/>
          <a:stretch>
            <a:fillRect/>
          </a:stretch>
        </p:blipFill>
        <p:spPr bwMode="auto">
          <a:xfrm>
            <a:off x="6781800" y="5943600"/>
            <a:ext cx="1222269" cy="914400"/>
          </a:xfrm>
          <a:prstGeom prst="rect">
            <a:avLst/>
          </a:prstGeom>
          <a:noFill/>
        </p:spPr>
      </p:pic>
      <p:pic>
        <p:nvPicPr>
          <p:cNvPr id="51" name="Picture 2" descr="D:\N&amp;S Logo.jpg"/>
          <p:cNvPicPr>
            <a:picLocks noChangeAspect="1" noChangeArrowheads="1"/>
          </p:cNvPicPr>
          <p:nvPr/>
        </p:nvPicPr>
        <p:blipFill>
          <a:blip r:embed="rId9" cstate="print"/>
          <a:srcRect/>
          <a:stretch>
            <a:fillRect/>
          </a:stretch>
        </p:blipFill>
        <p:spPr bwMode="auto">
          <a:xfrm>
            <a:off x="8077200" y="6019800"/>
            <a:ext cx="914400" cy="697523"/>
          </a:xfrm>
          <a:prstGeom prst="rect">
            <a:avLst/>
          </a:prstGeom>
          <a:noFill/>
        </p:spPr>
      </p:pic>
      <p:sp>
        <p:nvSpPr>
          <p:cNvPr id="37" name="Rectangle 36"/>
          <p:cNvSpPr/>
          <p:nvPr/>
        </p:nvSpPr>
        <p:spPr>
          <a:xfrm>
            <a:off x="940526" y="863238"/>
            <a:ext cx="7467600" cy="338554"/>
          </a:xfrm>
          <a:prstGeom prst="rect">
            <a:avLst/>
          </a:prstGeom>
        </p:spPr>
        <p:txBody>
          <a:bodyPr wrap="square">
            <a:spAutoFit/>
          </a:bodyPr>
          <a:lstStyle/>
          <a:p>
            <a:r>
              <a:rPr lang="en-US" sz="1600" b="1" dirty="0" smtClean="0">
                <a:solidFill>
                  <a:srgbClr val="0070C0"/>
                </a:solidFill>
                <a:latin typeface="Cambria" pitchFamily="18" charset="0"/>
              </a:rPr>
              <a:t>BLOCK DIAGRAM</a:t>
            </a:r>
            <a:endParaRPr lang="en-US" sz="1400" b="1" dirty="0">
              <a:solidFill>
                <a:srgbClr val="0070C0"/>
              </a:solidFill>
              <a:latin typeface="Cambria" pitchFamily="18" charset="0"/>
            </a:endParaRPr>
          </a:p>
        </p:txBody>
      </p:sp>
      <p:pic>
        <p:nvPicPr>
          <p:cNvPr id="2" name="Picture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5914" y="1379230"/>
            <a:ext cx="7010400" cy="4048378"/>
          </a:xfrm>
          <a:prstGeom prst="rect">
            <a:avLst/>
          </a:prstGeom>
        </p:spPr>
      </p:pic>
    </p:spTree>
    <p:extLst>
      <p:ext uri="{BB962C8B-B14F-4D97-AF65-F5344CB8AC3E}">
        <p14:creationId xmlns:p14="http://schemas.microsoft.com/office/powerpoint/2010/main" val="35120446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Documents and Settings\Documentation\Desktop\rail photos\modern-white-train.jpg"/>
          <p:cNvPicPr>
            <a:picLocks noChangeAspect="1" noChangeArrowheads="1"/>
          </p:cNvPicPr>
          <p:nvPr/>
        </p:nvPicPr>
        <p:blipFill>
          <a:blip r:embed="rId2" cstate="print"/>
          <a:srcRect/>
          <a:stretch>
            <a:fillRect/>
          </a:stretch>
        </p:blipFill>
        <p:spPr bwMode="auto">
          <a:xfrm>
            <a:off x="914400" y="0"/>
            <a:ext cx="8229600" cy="5943600"/>
          </a:xfrm>
          <a:prstGeom prst="rect">
            <a:avLst/>
          </a:prstGeom>
          <a:noFill/>
        </p:spPr>
      </p:pic>
      <p:sp>
        <p:nvSpPr>
          <p:cNvPr id="12" name="Rectangle 3"/>
          <p:cNvSpPr>
            <a:spLocks noChangeArrowheads="1"/>
          </p:cNvSpPr>
          <p:nvPr/>
        </p:nvSpPr>
        <p:spPr bwMode="auto">
          <a:xfrm>
            <a:off x="914400" y="304800"/>
            <a:ext cx="8229600" cy="1446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b="1" dirty="0" smtClean="0">
                <a:solidFill>
                  <a:schemeClr val="accent6">
                    <a:lumMod val="75000"/>
                  </a:schemeClr>
                </a:solidFill>
                <a:latin typeface="Cambria" pitchFamily="18" charset="0"/>
              </a:rPr>
              <a:t>ELECTRIC LOCOMOTIVE – SWITCHING SYSTEMS</a:t>
            </a:r>
          </a:p>
          <a:p>
            <a:pPr marL="0" marR="0" lvl="0" indent="0" algn="l" defTabSz="914400" rtl="0" eaLnBrk="1" fontAlgn="base" latinLnBrk="0" hangingPunct="1">
              <a:lnSpc>
                <a:spcPct val="100000"/>
              </a:lnSpc>
              <a:spcBef>
                <a:spcPct val="0"/>
              </a:spcBef>
              <a:spcAft>
                <a:spcPct val="0"/>
              </a:spcAft>
              <a:buClrTx/>
              <a:buSzTx/>
              <a:buFontTx/>
              <a:buNone/>
              <a:tabLst/>
            </a:pPr>
            <a:r>
              <a:rPr lang="en-US" sz="1600" b="1" dirty="0" smtClean="0">
                <a:solidFill>
                  <a:schemeClr val="accent6">
                    <a:lumMod val="75000"/>
                  </a:schemeClr>
                </a:solidFill>
                <a:latin typeface="Cambria"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75000"/>
                  </a:schemeClr>
                </a:solidFill>
                <a:effectLst/>
                <a:latin typeface="Cambria" pitchFamily="18" charset="0"/>
              </a:rPr>
              <a:t>		1- MAXIMUM CURRENT RELAY – NS 1180</a:t>
            </a:r>
          </a:p>
          <a:p>
            <a:pPr marL="0" marR="0" lvl="0" indent="0" algn="l" defTabSz="914400" rtl="0" eaLnBrk="1" fontAlgn="base" latinLnBrk="0" hangingPunct="1">
              <a:lnSpc>
                <a:spcPct val="100000"/>
              </a:lnSpc>
              <a:spcBef>
                <a:spcPct val="0"/>
              </a:spcBef>
              <a:spcAft>
                <a:spcPct val="0"/>
              </a:spcAft>
              <a:buClrTx/>
              <a:buSzTx/>
              <a:buFontTx/>
              <a:buNone/>
              <a:tabLst/>
            </a:pPr>
            <a:r>
              <a:rPr lang="en-US" sz="1600" b="1" dirty="0" smtClean="0">
                <a:solidFill>
                  <a:schemeClr val="accent6">
                    <a:lumMod val="75000"/>
                  </a:schemeClr>
                </a:solidFill>
                <a:latin typeface="Cambria" pitchFamily="18" charset="0"/>
              </a:rPr>
              <a:t>		2- MINIMUM VOLTAGE RELAY – NS 1110.02</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accent6">
                    <a:lumMod val="75000"/>
                  </a:schemeClr>
                </a:solidFill>
                <a:effectLst/>
                <a:latin typeface="Cambria" pitchFamily="18" charset="0"/>
              </a:rPr>
              <a:t>	</a:t>
            </a:r>
          </a:p>
        </p:txBody>
      </p:sp>
      <p:pic>
        <p:nvPicPr>
          <p:cNvPr id="4" name="Picture 4" descr="C:\Documents and Settings\Documentation\Desktop\rail photos\_68561220_train_story_pics_from_kashmir(21).jpg"/>
          <p:cNvPicPr>
            <a:picLocks noChangeAspect="1" noChangeArrowheads="1"/>
          </p:cNvPicPr>
          <p:nvPr/>
        </p:nvPicPr>
        <p:blipFill>
          <a:blip r:embed="rId3" cstate="print"/>
          <a:srcRect/>
          <a:stretch>
            <a:fillRect/>
          </a:stretch>
        </p:blipFill>
        <p:spPr bwMode="auto">
          <a:xfrm>
            <a:off x="914400" y="5943600"/>
            <a:ext cx="1143000" cy="914400"/>
          </a:xfrm>
          <a:prstGeom prst="rect">
            <a:avLst/>
          </a:prstGeom>
          <a:noFill/>
        </p:spPr>
      </p:pic>
      <p:pic>
        <p:nvPicPr>
          <p:cNvPr id="5" name="Picture 4" descr="C:\Documents and Settings\Documentation\Desktop\rail photos\9e6577790d8e92da13f7ca86bafeb5f5.jpg"/>
          <p:cNvPicPr>
            <a:picLocks noChangeAspect="1" noChangeArrowheads="1"/>
          </p:cNvPicPr>
          <p:nvPr/>
        </p:nvPicPr>
        <p:blipFill>
          <a:blip r:embed="rId4" cstate="print"/>
          <a:srcRect/>
          <a:stretch>
            <a:fillRect/>
          </a:stretch>
        </p:blipFill>
        <p:spPr bwMode="auto">
          <a:xfrm>
            <a:off x="2057400" y="5943600"/>
            <a:ext cx="1142999" cy="914400"/>
          </a:xfrm>
          <a:prstGeom prst="rect">
            <a:avLst/>
          </a:prstGeom>
          <a:noFill/>
        </p:spPr>
      </p:pic>
      <p:pic>
        <p:nvPicPr>
          <p:cNvPr id="6" name="Picture 1" descr="C:\Documents and Settings\Documentation\Desktop\rail photos\6101.1228412845.jpg"/>
          <p:cNvPicPr>
            <a:picLocks noChangeAspect="1" noChangeArrowheads="1"/>
          </p:cNvPicPr>
          <p:nvPr/>
        </p:nvPicPr>
        <p:blipFill>
          <a:blip r:embed="rId5" cstate="print"/>
          <a:srcRect/>
          <a:stretch>
            <a:fillRect/>
          </a:stretch>
        </p:blipFill>
        <p:spPr bwMode="auto">
          <a:xfrm>
            <a:off x="3200400" y="5943600"/>
            <a:ext cx="1143000" cy="914400"/>
          </a:xfrm>
          <a:prstGeom prst="rect">
            <a:avLst/>
          </a:prstGeom>
          <a:noFill/>
        </p:spPr>
      </p:pic>
      <p:pic>
        <p:nvPicPr>
          <p:cNvPr id="7" name="Picture 2" descr="C:\Documents and Settings\Documentation\Desktop\rail photos\wdp4.jpg"/>
          <p:cNvPicPr>
            <a:picLocks noChangeAspect="1" noChangeArrowheads="1"/>
          </p:cNvPicPr>
          <p:nvPr/>
        </p:nvPicPr>
        <p:blipFill>
          <a:blip r:embed="rId6" cstate="print"/>
          <a:srcRect/>
          <a:stretch>
            <a:fillRect/>
          </a:stretch>
        </p:blipFill>
        <p:spPr bwMode="auto">
          <a:xfrm>
            <a:off x="4343400" y="5943600"/>
            <a:ext cx="1263246" cy="914400"/>
          </a:xfrm>
          <a:prstGeom prst="rect">
            <a:avLst/>
          </a:prstGeom>
          <a:noFill/>
        </p:spPr>
      </p:pic>
      <p:pic>
        <p:nvPicPr>
          <p:cNvPr id="8" name="Picture 3" descr="C:\Documents and Settings\Documentation\Desktop\rail photos\4998782777_e48e0de196_z.jpg"/>
          <p:cNvPicPr>
            <a:picLocks noChangeAspect="1" noChangeArrowheads="1"/>
          </p:cNvPicPr>
          <p:nvPr/>
        </p:nvPicPr>
        <p:blipFill>
          <a:blip r:embed="rId7" cstate="print"/>
          <a:srcRect/>
          <a:stretch>
            <a:fillRect/>
          </a:stretch>
        </p:blipFill>
        <p:spPr bwMode="auto">
          <a:xfrm>
            <a:off x="5562600" y="5943601"/>
            <a:ext cx="1219200" cy="914400"/>
          </a:xfrm>
          <a:prstGeom prst="rect">
            <a:avLst/>
          </a:prstGeom>
          <a:noFill/>
        </p:spPr>
      </p:pic>
      <p:pic>
        <p:nvPicPr>
          <p:cNvPr id="9" name="Picture 5" descr="C:\Documents and Settings\Documentation\Desktop\rail photos\ICE3_in_Cologne.jpg"/>
          <p:cNvPicPr>
            <a:picLocks noChangeAspect="1" noChangeArrowheads="1"/>
          </p:cNvPicPr>
          <p:nvPr/>
        </p:nvPicPr>
        <p:blipFill>
          <a:blip r:embed="rId8" cstate="print"/>
          <a:srcRect/>
          <a:stretch>
            <a:fillRect/>
          </a:stretch>
        </p:blipFill>
        <p:spPr bwMode="auto">
          <a:xfrm>
            <a:off x="6781800" y="5943600"/>
            <a:ext cx="1222269" cy="914400"/>
          </a:xfrm>
          <a:prstGeom prst="rect">
            <a:avLst/>
          </a:prstGeom>
          <a:noFill/>
        </p:spPr>
      </p:pic>
      <p:pic>
        <p:nvPicPr>
          <p:cNvPr id="10" name="Picture 2" descr="D:\N&amp;S Logo.jpg"/>
          <p:cNvPicPr>
            <a:picLocks noChangeAspect="1" noChangeArrowheads="1"/>
          </p:cNvPicPr>
          <p:nvPr/>
        </p:nvPicPr>
        <p:blipFill>
          <a:blip r:embed="rId9"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PHOTOS\MCR PHOTOS\DSC08530.JPG"/>
          <p:cNvPicPr/>
          <p:nvPr/>
        </p:nvPicPr>
        <p:blipFill>
          <a:blip r:embed="rId4" cstate="print"/>
          <a:srcRect/>
          <a:stretch>
            <a:fillRect/>
          </a:stretch>
        </p:blipFill>
        <p:spPr bwMode="auto">
          <a:xfrm>
            <a:off x="914400" y="914400"/>
            <a:ext cx="1524000" cy="160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1295400" y="228600"/>
            <a:ext cx="6858000" cy="523220"/>
          </a:xfrm>
          <a:prstGeom prst="rect">
            <a:avLst/>
          </a:prstGeom>
        </p:spPr>
        <p:txBody>
          <a:bodyPr wrap="square">
            <a:spAutoFit/>
          </a:bodyPr>
          <a:lstStyle/>
          <a:p>
            <a:pPr algn="ctr"/>
            <a:r>
              <a:rPr lang="en-US" sz="2800" b="1" dirty="0" smtClean="0">
                <a:latin typeface="Cambria" pitchFamily="18" charset="0"/>
              </a:rPr>
              <a:t>MAXIMUM CURRENT RELAY – NS1180</a:t>
            </a:r>
            <a:endParaRPr lang="en-US" sz="2400" b="1" dirty="0">
              <a:latin typeface="Cambria" pitchFamily="18" charset="0"/>
            </a:endParaRPr>
          </a:p>
        </p:txBody>
      </p:sp>
      <p:sp>
        <p:nvSpPr>
          <p:cNvPr id="18434" name="Text Box 2"/>
          <p:cNvSpPr txBox="1">
            <a:spLocks noChangeArrowheads="1"/>
          </p:cNvSpPr>
          <p:nvPr/>
        </p:nvSpPr>
        <p:spPr bwMode="auto">
          <a:xfrm>
            <a:off x="2438400" y="838200"/>
            <a:ext cx="3810000" cy="17526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rPr>
              <a:t>NSSPT Developed Maximum Current Relay is used to protect the Control systems at other end from overload. Maximum Current  Relay are used in WAG-9, 3 – Ø, 50 Hz, 6000 Hp locomotives of Indian Railways.</a:t>
            </a:r>
          </a:p>
          <a:p>
            <a:pPr marL="0" marR="0" lvl="0" indent="0" algn="just"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rPr>
              <a:t>The NSR family of Maximum Current Relay are low power module for electrical and electronics system safety. This module provides high accuracy, efficiency, and reliability that remain constant over the entire operating range and their full life. </a:t>
            </a:r>
          </a:p>
        </p:txBody>
      </p:sp>
      <p:sp>
        <p:nvSpPr>
          <p:cNvPr id="18435" name="Rectangle 3"/>
          <p:cNvSpPr>
            <a:spLocks noChangeArrowheads="1"/>
          </p:cNvSpPr>
          <p:nvPr/>
        </p:nvSpPr>
        <p:spPr bwMode="auto">
          <a:xfrm>
            <a:off x="2590800" y="2620090"/>
            <a:ext cx="3048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strike="noStrike" cap="none" normalizeH="0" baseline="0" dirty="0" smtClean="0">
                <a:ln>
                  <a:noFill/>
                </a:ln>
                <a:solidFill>
                  <a:schemeClr val="tx1"/>
                </a:solidFill>
                <a:effectLst/>
                <a:latin typeface="Cambria" pitchFamily="18" charset="0"/>
                <a:ea typeface="Calibri" pitchFamily="34" charset="0"/>
                <a:cs typeface="Tahoma" pitchFamily="34" charset="0"/>
              </a:rPr>
              <a:t>FEATURES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50" b="1" i="0" strike="noStrike" cap="none" normalizeH="0" baseline="0" dirty="0" smtClean="0">
              <a:ln>
                <a:noFill/>
              </a:ln>
              <a:solidFill>
                <a:schemeClr val="tx1"/>
              </a:solidFill>
              <a:effectLst/>
              <a:latin typeface="Cambria" pitchFamily="18" charset="0"/>
              <a:ea typeface="Calibri" pitchFamily="34" charset="0"/>
              <a:cs typeface="Tahoma"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Output error is limited to 1.5% at T=25°C.</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Fast response.</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Low losses.</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High accuracy.</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100mv/amp sensitivity.</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Linear operation.</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Nearly zero magnetic hysteresis.</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Light weight.</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Low internal conductor resistance (92mΩ).</a:t>
            </a:r>
            <a:endParaRPr kumimoji="0" lang="en-US" sz="1000" b="0" i="0" u="none" strike="noStrike" cap="none" normalizeH="0" baseline="0" dirty="0" smtClean="0">
              <a:ln>
                <a:noFill/>
              </a:ln>
              <a:solidFill>
                <a:schemeClr val="tx1"/>
              </a:solidFill>
              <a:effectLst/>
              <a:latin typeface="Cambria" pitchFamily="18" charset="0"/>
            </a:endParaRPr>
          </a:p>
        </p:txBody>
      </p:sp>
      <p:pic>
        <p:nvPicPr>
          <p:cNvPr id="12" name="Picture 11" descr="D:\PHOTO\photos\photos\MCR PHOTOS\DSC08475.JPG"/>
          <p:cNvPicPr/>
          <p:nvPr/>
        </p:nvPicPr>
        <p:blipFill>
          <a:blip r:embed="rId5" cstate="print"/>
          <a:srcRect/>
          <a:stretch>
            <a:fillRect/>
          </a:stretch>
        </p:blipFill>
        <p:spPr bwMode="auto">
          <a:xfrm>
            <a:off x="914400" y="2895600"/>
            <a:ext cx="1447800" cy="1752600"/>
          </a:xfrm>
          <a:prstGeom prst="rect">
            <a:avLst/>
          </a:prstGeom>
          <a:noFill/>
          <a:ln w="9525">
            <a:noFill/>
            <a:miter lim="800000"/>
            <a:headEnd/>
            <a:tailEnd/>
          </a:ln>
        </p:spPr>
      </p:pic>
      <p:sp>
        <p:nvSpPr>
          <p:cNvPr id="4710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7105" name="Object 1"/>
          <p:cNvGraphicFramePr>
            <a:graphicFrameLocks noChangeAspect="1"/>
          </p:cNvGraphicFramePr>
          <p:nvPr/>
        </p:nvGraphicFramePr>
        <p:xfrm>
          <a:off x="6248400" y="1143000"/>
          <a:ext cx="2895600" cy="1840554"/>
        </p:xfrm>
        <a:graphic>
          <a:graphicData uri="http://schemas.openxmlformats.org/presentationml/2006/ole">
            <mc:AlternateContent xmlns:mc="http://schemas.openxmlformats.org/markup-compatibility/2006">
              <mc:Choice xmlns:v="urn:schemas-microsoft-com:vml" Requires="v">
                <p:oleObj spid="_x0000_s47136" name="RFFlow" r:id="rId6" imgW="5760000" imgH="3672000" progId="RFFlow4">
                  <p:embed/>
                </p:oleObj>
              </mc:Choice>
              <mc:Fallback>
                <p:oleObj name="RFFlow" r:id="rId6" imgW="5760000" imgH="3672000" progId="RFFlow4">
                  <p:embed/>
                  <p:pic>
                    <p:nvPicPr>
                      <p:cNvPr id="0"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1143000"/>
                        <a:ext cx="2895600" cy="184055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 name="Rectangle 13"/>
          <p:cNvSpPr/>
          <p:nvPr/>
        </p:nvSpPr>
        <p:spPr>
          <a:xfrm>
            <a:off x="6324600" y="838200"/>
            <a:ext cx="1475469"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TEST SETUP</a:t>
            </a:r>
          </a:p>
        </p:txBody>
      </p:sp>
      <p:graphicFrame>
        <p:nvGraphicFramePr>
          <p:cNvPr id="15" name="Table 14"/>
          <p:cNvGraphicFramePr>
            <a:graphicFrameLocks noGrp="1"/>
          </p:cNvGraphicFramePr>
          <p:nvPr/>
        </p:nvGraphicFramePr>
        <p:xfrm>
          <a:off x="5257800" y="3048000"/>
          <a:ext cx="3352800" cy="2722880"/>
        </p:xfrm>
        <a:graphic>
          <a:graphicData uri="http://schemas.openxmlformats.org/drawingml/2006/table">
            <a:tbl>
              <a:tblPr firstRow="1" bandRow="1">
                <a:tableStyleId>{5C22544A-7EE6-4342-B048-85BDC9FD1C3A}</a:tableStyleId>
              </a:tblPr>
              <a:tblGrid>
                <a:gridCol w="1295400"/>
                <a:gridCol w="2057400"/>
              </a:tblGrid>
              <a:tr h="0">
                <a:tc gridSpan="2">
                  <a:txBody>
                    <a:bodyPr/>
                    <a:lstStyle/>
                    <a:p>
                      <a:pPr algn="ctr"/>
                      <a:r>
                        <a:rPr lang="en-US" dirty="0" smtClean="0">
                          <a:latin typeface="Cambria" pitchFamily="18" charset="0"/>
                        </a:rPr>
                        <a:t>SPECIFICATION</a:t>
                      </a:r>
                      <a:endParaRPr lang="en-US" dirty="0">
                        <a:latin typeface="Cambria" pitchFamily="18" charset="0"/>
                      </a:endParaRPr>
                    </a:p>
                  </a:txBody>
                  <a:tcPr/>
                </a:tc>
                <a:tc hMerge="1">
                  <a:txBody>
                    <a:bodyPr/>
                    <a:lstStyle/>
                    <a:p>
                      <a:endParaRPr lang="en-US" dirty="0"/>
                    </a:p>
                  </a:txBody>
                  <a:tcPr/>
                </a:tc>
              </a:tr>
              <a:tr h="391160">
                <a:tc>
                  <a:txBody>
                    <a:bodyPr/>
                    <a:lstStyle/>
                    <a:p>
                      <a:pPr marL="342900" marR="0" lvl="0" indent="-342900" algn="just">
                        <a:lnSpc>
                          <a:spcPct val="115000"/>
                        </a:lnSpc>
                        <a:spcBef>
                          <a:spcPts val="0"/>
                        </a:spcBef>
                        <a:spcAft>
                          <a:spcPts val="0"/>
                        </a:spcAft>
                        <a:buFont typeface="+mj-lt"/>
                        <a:buNone/>
                      </a:pPr>
                      <a:r>
                        <a:rPr lang="en-US" sz="1000" dirty="0" smtClean="0">
                          <a:latin typeface="Cambria" pitchFamily="18" charset="0"/>
                          <a:ea typeface="Calibri"/>
                          <a:cs typeface="Times New Roman"/>
                        </a:rPr>
                        <a:t>Relay Contact</a:t>
                      </a:r>
                      <a:r>
                        <a:rPr lang="en-US" sz="1000" baseline="0" dirty="0" smtClean="0">
                          <a:latin typeface="Cambria" pitchFamily="18" charset="0"/>
                          <a:ea typeface="Calibri"/>
                          <a:cs typeface="Times New Roman"/>
                        </a:rPr>
                        <a:t> </a:t>
                      </a:r>
                      <a:r>
                        <a:rPr lang="en-US" sz="1000" dirty="0" smtClean="0">
                          <a:latin typeface="Cambria" pitchFamily="18" charset="0"/>
                          <a:ea typeface="Calibri"/>
                          <a:cs typeface="Times New Roman"/>
                        </a:rPr>
                        <a:t>Rating:</a:t>
                      </a:r>
                    </a:p>
                    <a:p>
                      <a:r>
                        <a:rPr lang="en-US" sz="1000" dirty="0" smtClean="0">
                          <a:latin typeface="Cambria" pitchFamily="18" charset="0"/>
                          <a:ea typeface="Calibri"/>
                        </a:rPr>
                        <a:t>Continuous Current		</a:t>
                      </a:r>
                      <a:endParaRPr lang="en-US" sz="1000" dirty="0">
                        <a:latin typeface="Cambria" pitchFamily="18" charset="0"/>
                      </a:endParaRPr>
                    </a:p>
                  </a:txBody>
                  <a:tcPr/>
                </a:tc>
                <a:tc>
                  <a:txBody>
                    <a:bodyPr/>
                    <a:lstStyle/>
                    <a:p>
                      <a:pPr marL="342900" marR="0" lvl="0" indent="-342900" algn="just" defTabSz="914400" rtl="0" eaLnBrk="1" fontAlgn="auto" latinLnBrk="0" hangingPunct="1">
                        <a:lnSpc>
                          <a:spcPct val="115000"/>
                        </a:lnSpc>
                        <a:spcBef>
                          <a:spcPts val="0"/>
                        </a:spcBef>
                        <a:spcAft>
                          <a:spcPts val="0"/>
                        </a:spcAft>
                        <a:buClrTx/>
                        <a:buSzTx/>
                        <a:buFont typeface="+mj-lt"/>
                        <a:buNone/>
                        <a:tabLst/>
                        <a:defRPr/>
                      </a:pPr>
                      <a:r>
                        <a:rPr lang="en-US" sz="1000" kern="1200" dirty="0" smtClean="0">
                          <a:solidFill>
                            <a:schemeClr val="dk1"/>
                          </a:solidFill>
                          <a:latin typeface="Cambria" pitchFamily="18" charset="0"/>
                          <a:ea typeface="+mn-ea"/>
                          <a:cs typeface="+mn-cs"/>
                        </a:rPr>
                        <a:t>Maximum 2A DC</a:t>
                      </a:r>
                    </a:p>
                    <a:p>
                      <a:pPr marL="342900" marR="0" lvl="0" indent="-342900" algn="just">
                        <a:lnSpc>
                          <a:spcPct val="115000"/>
                        </a:lnSpc>
                        <a:spcBef>
                          <a:spcPts val="0"/>
                        </a:spcBef>
                        <a:spcAft>
                          <a:spcPts val="0"/>
                        </a:spcAft>
                        <a:buFont typeface="+mj-lt"/>
                        <a:buNone/>
                      </a:pPr>
                      <a:endParaRPr lang="en-US" sz="1000" kern="1200" dirty="0" smtClean="0">
                        <a:solidFill>
                          <a:schemeClr val="dk1"/>
                        </a:solidFill>
                        <a:latin typeface="Cambria" pitchFamily="18" charset="0"/>
                        <a:ea typeface="+mn-ea"/>
                        <a:cs typeface="+mn-cs"/>
                      </a:endParaRPr>
                    </a:p>
                  </a:txBody>
                  <a:tcPr/>
                </a:tc>
              </a:tr>
              <a:tr h="147320">
                <a:tc>
                  <a:txBody>
                    <a:bodyPr/>
                    <a:lstStyle/>
                    <a:p>
                      <a:r>
                        <a:rPr lang="en-US" sz="1000" kern="1200" dirty="0" smtClean="0">
                          <a:solidFill>
                            <a:schemeClr val="dk1"/>
                          </a:solidFill>
                          <a:latin typeface="Cambria" pitchFamily="18" charset="0"/>
                          <a:ea typeface="+mn-ea"/>
                          <a:cs typeface="+mn-cs"/>
                        </a:rPr>
                        <a:t>Making Current</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Maximum 2A DC at 110 Volt</a:t>
                      </a:r>
                      <a:endParaRPr lang="en-US" sz="1000" kern="1200" dirty="0">
                        <a:solidFill>
                          <a:schemeClr val="dk1"/>
                        </a:solidFill>
                        <a:latin typeface="Cambria" pitchFamily="18" charset="0"/>
                        <a:ea typeface="+mn-ea"/>
                        <a:cs typeface="+mn-cs"/>
                      </a:endParaRPr>
                    </a:p>
                  </a:txBody>
                  <a:tcPr/>
                </a:tc>
              </a:tr>
              <a:tr h="208280">
                <a:tc>
                  <a:txBody>
                    <a:bodyPr/>
                    <a:lstStyle/>
                    <a:p>
                      <a:r>
                        <a:rPr lang="en-US" sz="1000" kern="1200" dirty="0" smtClean="0">
                          <a:solidFill>
                            <a:schemeClr val="dk1"/>
                          </a:solidFill>
                          <a:latin typeface="Cambria" pitchFamily="18" charset="0"/>
                          <a:ea typeface="+mn-ea"/>
                          <a:cs typeface="+mn-cs"/>
                        </a:rPr>
                        <a:t>Breaking Current</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Maximum 2A AC 50 Hz at 220 Volt</a:t>
                      </a:r>
                      <a:endParaRPr lang="en-US" sz="1000" kern="1200" dirty="0">
                        <a:solidFill>
                          <a:schemeClr val="dk1"/>
                        </a:solidFill>
                        <a:latin typeface="Cambria" pitchFamily="18" charset="0"/>
                        <a:ea typeface="+mn-ea"/>
                        <a:cs typeface="+mn-cs"/>
                      </a:endParaRPr>
                    </a:p>
                  </a:txBody>
                  <a:tcPr/>
                </a:tc>
              </a:tr>
              <a:tr h="269240">
                <a:tc>
                  <a:txBody>
                    <a:bodyPr/>
                    <a:lstStyle/>
                    <a:p>
                      <a:r>
                        <a:rPr lang="en-US" sz="1000" kern="1200" dirty="0" smtClean="0">
                          <a:solidFill>
                            <a:schemeClr val="dk1"/>
                          </a:solidFill>
                          <a:latin typeface="Cambria" pitchFamily="18" charset="0"/>
                          <a:ea typeface="+mn-ea"/>
                          <a:cs typeface="+mn-cs"/>
                        </a:rPr>
                        <a:t>Setting Current</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2 Amps to 10 Amps AC</a:t>
                      </a:r>
                      <a:endParaRPr lang="en-US" sz="1000" kern="1200" dirty="0">
                        <a:solidFill>
                          <a:schemeClr val="dk1"/>
                        </a:solidFill>
                        <a:latin typeface="Cambria" pitchFamily="18" charset="0"/>
                        <a:ea typeface="+mn-ea"/>
                        <a:cs typeface="+mn-cs"/>
                      </a:endParaRPr>
                    </a:p>
                  </a:txBody>
                  <a:tcPr/>
                </a:tc>
              </a:tr>
              <a:tr h="381000">
                <a:tc>
                  <a:txBody>
                    <a:bodyPr/>
                    <a:lstStyle/>
                    <a:p>
                      <a:pPr lvl="0"/>
                      <a:r>
                        <a:rPr lang="en-US" sz="1000" kern="1200" dirty="0" smtClean="0">
                          <a:solidFill>
                            <a:schemeClr val="dk1"/>
                          </a:solidFill>
                          <a:latin typeface="Cambria" pitchFamily="18" charset="0"/>
                          <a:ea typeface="+mn-ea"/>
                          <a:cs typeface="+mn-cs"/>
                        </a:rPr>
                        <a:t>Response Time</a:t>
                      </a:r>
                    </a:p>
                    <a:p>
                      <a:r>
                        <a:rPr lang="en-US" sz="1000" kern="1200" dirty="0" smtClean="0">
                          <a:solidFill>
                            <a:schemeClr val="dk1"/>
                          </a:solidFill>
                          <a:latin typeface="Cambria" pitchFamily="18" charset="0"/>
                          <a:ea typeface="+mn-ea"/>
                          <a:cs typeface="+mn-cs"/>
                        </a:rPr>
                        <a:t>Pick Up	</a:t>
                      </a:r>
                    </a:p>
                    <a:p>
                      <a:r>
                        <a:rPr lang="en-US" sz="1000" kern="1200" dirty="0" smtClean="0">
                          <a:solidFill>
                            <a:schemeClr val="dk1"/>
                          </a:solidFill>
                          <a:latin typeface="Cambria" pitchFamily="18" charset="0"/>
                          <a:ea typeface="+mn-ea"/>
                          <a:cs typeface="+mn-cs"/>
                        </a:rPr>
                        <a:t>Drop Out</a:t>
                      </a:r>
                      <a:endParaRPr lang="en-US" sz="1000" dirty="0">
                        <a:latin typeface="Cambria" pitchFamily="18" charset="0"/>
                      </a:endParaRPr>
                    </a:p>
                  </a:txBody>
                  <a:tcPr/>
                </a:tc>
                <a:tc>
                  <a:txBody>
                    <a:bodyPr/>
                    <a:lstStyle/>
                    <a:p>
                      <a:pPr lvl="0"/>
                      <a:r>
                        <a:rPr lang="en-US" sz="1000" kern="1200" dirty="0" smtClean="0">
                          <a:solidFill>
                            <a:schemeClr val="dk1"/>
                          </a:solidFill>
                          <a:latin typeface="Cambria" pitchFamily="18" charset="0"/>
                          <a:ea typeface="+mn-ea"/>
                          <a:cs typeface="+mn-cs"/>
                        </a:rPr>
                        <a:t>Less than 70 m.sec</a:t>
                      </a:r>
                    </a:p>
                    <a:p>
                      <a:pPr lvl="0"/>
                      <a:endParaRPr lang="en-US" sz="1000" kern="1200" dirty="0" smtClean="0">
                        <a:solidFill>
                          <a:schemeClr val="dk1"/>
                        </a:solidFill>
                        <a:latin typeface="Cambria" pitchFamily="18" charset="0"/>
                        <a:ea typeface="+mn-ea"/>
                        <a:cs typeface="+mn-cs"/>
                      </a:endParaRPr>
                    </a:p>
                    <a:p>
                      <a:pPr lvl="0"/>
                      <a:endParaRPr lang="en-US" sz="1000" kern="1200" dirty="0" smtClean="0">
                        <a:solidFill>
                          <a:schemeClr val="dk1"/>
                        </a:solidFill>
                        <a:latin typeface="Cambria" pitchFamily="18" charset="0"/>
                        <a:ea typeface="+mn-ea"/>
                        <a:cs typeface="+mn-cs"/>
                      </a:endParaRPr>
                    </a:p>
                    <a:p>
                      <a:pPr lvl="0"/>
                      <a:r>
                        <a:rPr lang="en-US" sz="1000" kern="1200" dirty="0" smtClean="0">
                          <a:solidFill>
                            <a:schemeClr val="dk1"/>
                          </a:solidFill>
                          <a:latin typeface="Cambria" pitchFamily="18" charset="0"/>
                          <a:ea typeface="+mn-ea"/>
                          <a:cs typeface="+mn-cs"/>
                        </a:rPr>
                        <a:t>Less than 60 m.sec </a:t>
                      </a:r>
                    </a:p>
                  </a:txBody>
                  <a:tcPr/>
                </a:tc>
              </a:tr>
            </a:tbl>
          </a:graphicData>
        </a:graphic>
      </p:graphicFrame>
      <p:pic>
        <p:nvPicPr>
          <p:cNvPr id="16" name="Picture 1" descr="C:\Documents and Settings\Documentation\Desktop\rail photos\6101.1228412845.jpg"/>
          <p:cNvPicPr>
            <a:picLocks noChangeAspect="1" noChangeArrowheads="1"/>
          </p:cNvPicPr>
          <p:nvPr/>
        </p:nvPicPr>
        <p:blipFill>
          <a:blip r:embed="rId8" cstate="print"/>
          <a:srcRect/>
          <a:stretch>
            <a:fillRect/>
          </a:stretch>
        </p:blipFill>
        <p:spPr bwMode="auto">
          <a:xfrm>
            <a:off x="3200400" y="5943600"/>
            <a:ext cx="1143000" cy="914400"/>
          </a:xfrm>
          <a:prstGeom prst="rect">
            <a:avLst/>
          </a:prstGeom>
          <a:noFill/>
        </p:spPr>
      </p:pic>
      <p:pic>
        <p:nvPicPr>
          <p:cNvPr id="19" name="Picture 4" descr="C:\Documents and Settings\Documentation\Desktop\rail photos\_68561220_train_story_pics_from_kashmir(21).jpg"/>
          <p:cNvPicPr>
            <a:picLocks noChangeAspect="1" noChangeArrowheads="1"/>
          </p:cNvPicPr>
          <p:nvPr/>
        </p:nvPicPr>
        <p:blipFill>
          <a:blip r:embed="rId9" cstate="print"/>
          <a:srcRect/>
          <a:stretch>
            <a:fillRect/>
          </a:stretch>
        </p:blipFill>
        <p:spPr bwMode="auto">
          <a:xfrm>
            <a:off x="914400" y="5943600"/>
            <a:ext cx="1143000" cy="914400"/>
          </a:xfrm>
          <a:prstGeom prst="rect">
            <a:avLst/>
          </a:prstGeom>
          <a:noFill/>
        </p:spPr>
      </p:pic>
      <p:pic>
        <p:nvPicPr>
          <p:cNvPr id="22" name="Picture 2" descr="D:\N&amp;S Logo.jpg"/>
          <p:cNvPicPr>
            <a:picLocks noChangeAspect="1" noChangeArrowheads="1"/>
          </p:cNvPicPr>
          <p:nvPr/>
        </p:nvPicPr>
        <p:blipFill>
          <a:blip r:embed="rId10" cstate="print"/>
          <a:srcRect/>
          <a:stretch>
            <a:fillRect/>
          </a:stretch>
        </p:blipFill>
        <p:spPr bwMode="auto">
          <a:xfrm>
            <a:off x="8077200" y="6019800"/>
            <a:ext cx="914400" cy="697523"/>
          </a:xfrm>
          <a:prstGeom prst="rect">
            <a:avLst/>
          </a:prstGeom>
          <a:noFill/>
        </p:spPr>
      </p:pic>
      <p:pic>
        <p:nvPicPr>
          <p:cNvPr id="2" name="Picture 2" descr="C:\Documents and Settings\Documentation\Desktop\rail photos\wdp4.jpg"/>
          <p:cNvPicPr>
            <a:picLocks noChangeAspect="1" noChangeArrowheads="1"/>
          </p:cNvPicPr>
          <p:nvPr/>
        </p:nvPicPr>
        <p:blipFill>
          <a:blip r:embed="rId11" cstate="print"/>
          <a:srcRect/>
          <a:stretch>
            <a:fillRect/>
          </a:stretch>
        </p:blipFill>
        <p:spPr bwMode="auto">
          <a:xfrm>
            <a:off x="4343400" y="5943600"/>
            <a:ext cx="1263246" cy="914400"/>
          </a:xfrm>
          <a:prstGeom prst="rect">
            <a:avLst/>
          </a:prstGeom>
          <a:noFill/>
        </p:spPr>
      </p:pic>
      <p:pic>
        <p:nvPicPr>
          <p:cNvPr id="47107" name="Picture 3" descr="C:\Documents and Settings\Documentation\Desktop\rail photos\4998782777_e48e0de196_z.jpg"/>
          <p:cNvPicPr>
            <a:picLocks noChangeAspect="1" noChangeArrowheads="1"/>
          </p:cNvPicPr>
          <p:nvPr/>
        </p:nvPicPr>
        <p:blipFill>
          <a:blip r:embed="rId12" cstate="print"/>
          <a:srcRect/>
          <a:stretch>
            <a:fillRect/>
          </a:stretch>
        </p:blipFill>
        <p:spPr bwMode="auto">
          <a:xfrm>
            <a:off x="5562600" y="5943601"/>
            <a:ext cx="1219200" cy="914400"/>
          </a:xfrm>
          <a:prstGeom prst="rect">
            <a:avLst/>
          </a:prstGeom>
          <a:noFill/>
        </p:spPr>
      </p:pic>
      <p:pic>
        <p:nvPicPr>
          <p:cNvPr id="47108" name="Picture 4" descr="C:\Documents and Settings\Documentation\Desktop\rail photos\9e6577790d8e92da13f7ca86bafeb5f5.jpg"/>
          <p:cNvPicPr>
            <a:picLocks noChangeAspect="1" noChangeArrowheads="1"/>
          </p:cNvPicPr>
          <p:nvPr/>
        </p:nvPicPr>
        <p:blipFill>
          <a:blip r:embed="rId13" cstate="print"/>
          <a:srcRect/>
          <a:stretch>
            <a:fillRect/>
          </a:stretch>
        </p:blipFill>
        <p:spPr bwMode="auto">
          <a:xfrm>
            <a:off x="2057400" y="5943600"/>
            <a:ext cx="1142999" cy="914400"/>
          </a:xfrm>
          <a:prstGeom prst="rect">
            <a:avLst/>
          </a:prstGeom>
          <a:noFill/>
        </p:spPr>
      </p:pic>
      <p:pic>
        <p:nvPicPr>
          <p:cNvPr id="47109" name="Picture 5" descr="C:\Documents and Settings\Documentation\Desktop\rail photos\ICE3_in_Cologne.jpg"/>
          <p:cNvPicPr>
            <a:picLocks noChangeAspect="1" noChangeArrowheads="1"/>
          </p:cNvPicPr>
          <p:nvPr/>
        </p:nvPicPr>
        <p:blipFill>
          <a:blip r:embed="rId14" cstate="print"/>
          <a:srcRect/>
          <a:stretch>
            <a:fillRect/>
          </a:stretch>
        </p:blipFill>
        <p:spPr bwMode="auto">
          <a:xfrm>
            <a:off x="6781800" y="5943600"/>
            <a:ext cx="1222269" cy="914400"/>
          </a:xfrm>
          <a:prstGeom prst="rect">
            <a:avLst/>
          </a:prstGeom>
          <a:noFill/>
        </p:spPr>
      </p:pic>
      <p:pic>
        <p:nvPicPr>
          <p:cNvPr id="18" name="Picture 17"/>
          <p:cNvPicPr/>
          <p:nvPr/>
        </p:nvPicPr>
        <p:blipFill>
          <a:blip r:embed="rId15" cstate="print"/>
          <a:srcRect/>
          <a:stretch>
            <a:fillRect/>
          </a:stretch>
        </p:blipFill>
        <p:spPr bwMode="auto">
          <a:xfrm>
            <a:off x="1219200" y="381000"/>
            <a:ext cx="381000" cy="30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28600"/>
            <a:ext cx="6858000" cy="523220"/>
          </a:xfrm>
          <a:prstGeom prst="rect">
            <a:avLst/>
          </a:prstGeom>
        </p:spPr>
        <p:txBody>
          <a:bodyPr wrap="square">
            <a:spAutoFit/>
          </a:bodyPr>
          <a:lstStyle/>
          <a:p>
            <a:pPr algn="ctr"/>
            <a:r>
              <a:rPr lang="en-US" sz="2800" b="1" dirty="0" smtClean="0">
                <a:latin typeface="Cambria" pitchFamily="18" charset="0"/>
              </a:rPr>
              <a:t>MINIMUM VOLTAGE RELAY – NS1110.01</a:t>
            </a:r>
            <a:endParaRPr lang="en-US" sz="2400" b="1" dirty="0">
              <a:latin typeface="Cambria" pitchFamily="18" charset="0"/>
            </a:endParaRPr>
          </a:p>
        </p:txBody>
      </p:sp>
      <p:pic>
        <p:nvPicPr>
          <p:cNvPr id="19458" name="Picture 2" descr="D:\PHOTOS\MVR PHOTOS\DSC09368.JPG"/>
          <p:cNvPicPr>
            <a:picLocks noChangeAspect="1" noChangeArrowheads="1"/>
          </p:cNvPicPr>
          <p:nvPr/>
        </p:nvPicPr>
        <p:blipFill>
          <a:blip r:embed="rId2" cstate="print"/>
          <a:srcRect/>
          <a:stretch>
            <a:fillRect/>
          </a:stretch>
        </p:blipFill>
        <p:spPr bwMode="auto">
          <a:xfrm>
            <a:off x="1066800" y="990600"/>
            <a:ext cx="2057400" cy="1543050"/>
          </a:xfrm>
          <a:prstGeom prst="rect">
            <a:avLst/>
          </a:prstGeom>
          <a:noFill/>
        </p:spPr>
      </p:pic>
      <p:pic>
        <p:nvPicPr>
          <p:cNvPr id="19459" name="Picture 3" descr="D:\PHOTOS\MVR PHOTOS\DSC09717.JPG"/>
          <p:cNvPicPr>
            <a:picLocks noChangeAspect="1" noChangeArrowheads="1"/>
          </p:cNvPicPr>
          <p:nvPr/>
        </p:nvPicPr>
        <p:blipFill>
          <a:blip r:embed="rId3" cstate="print"/>
          <a:srcRect/>
          <a:stretch>
            <a:fillRect/>
          </a:stretch>
        </p:blipFill>
        <p:spPr bwMode="auto">
          <a:xfrm>
            <a:off x="1066800" y="2667000"/>
            <a:ext cx="2057400" cy="1543050"/>
          </a:xfrm>
          <a:prstGeom prst="rect">
            <a:avLst/>
          </a:prstGeom>
          <a:noFill/>
        </p:spPr>
      </p:pic>
      <p:sp>
        <p:nvSpPr>
          <p:cNvPr id="19460" name="Rectangle 4"/>
          <p:cNvSpPr>
            <a:spLocks noChangeArrowheads="1"/>
          </p:cNvSpPr>
          <p:nvPr/>
        </p:nvSpPr>
        <p:spPr bwMode="auto">
          <a:xfrm>
            <a:off x="3200400" y="990600"/>
            <a:ext cx="37338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NSSPT Developed Minimum Voltage Relay is used to protect the controller circuitry from damage due to low voltage supply. Minimum Voltage Relay is used in WAG-9, 3 – Ø, 50 Hz, 6000 Hp locomotives of Indian Railways.</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The NSR family of Minimum voltage Relay is designed as low protection modules for electrical/ electronic systems. The </a:t>
            </a:r>
            <a:r>
              <a:rPr kumimoji="0" lang="en-US" sz="1000" b="0" i="0" u="none" strike="noStrike" cap="none" normalizeH="0" baseline="0" dirty="0" err="1" smtClean="0">
                <a:ln>
                  <a:noFill/>
                </a:ln>
                <a:solidFill>
                  <a:schemeClr val="tx1"/>
                </a:solidFill>
                <a:effectLst/>
                <a:latin typeface="Cambria" pitchFamily="18" charset="0"/>
                <a:ea typeface="Calibri" pitchFamily="34" charset="0"/>
                <a:cs typeface="Tahoma" pitchFamily="34" charset="0"/>
              </a:rPr>
              <a:t>jor</a:t>
            </a: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 advantage includes a high level of accuracy, efficiency, and reliability that remain constant over the entire operating range.</a:t>
            </a:r>
            <a:endParaRPr kumimoji="0" lang="en-US" sz="8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mbria" pitchFamily="18" charset="0"/>
            </a:endParaRPr>
          </a:p>
        </p:txBody>
      </p:sp>
      <p:sp>
        <p:nvSpPr>
          <p:cNvPr id="19461" name="Rectangle 5"/>
          <p:cNvSpPr>
            <a:spLocks noChangeArrowheads="1"/>
          </p:cNvSpPr>
          <p:nvPr/>
        </p:nvSpPr>
        <p:spPr bwMode="auto">
          <a:xfrm>
            <a:off x="838200" y="4648200"/>
            <a:ext cx="37338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sz="9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Microcontroller based operation.</a:t>
            </a:r>
            <a:endParaRPr kumimoji="0" lang="en-US" sz="9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9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Adjustable Pick-Up Voltage.</a:t>
            </a:r>
            <a:endParaRPr kumimoji="0" lang="en-US" sz="9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9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Adjustable Drop-Out voltage. </a:t>
            </a:r>
            <a:endParaRPr kumimoji="0" lang="en-US" sz="9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9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Adjustable Timing.</a:t>
            </a:r>
            <a:endParaRPr kumimoji="0" lang="en-US" sz="9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9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High accuracy.</a:t>
            </a:r>
            <a:endParaRPr kumimoji="0" lang="en-US" sz="9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9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Dust protected stated Relay.</a:t>
            </a:r>
            <a:endParaRPr kumimoji="0" lang="en-US" sz="9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9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Start Up minimum DC supply detection.</a:t>
            </a:r>
            <a:endParaRPr kumimoji="0" lang="en-US" sz="9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9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Light Weight.</a:t>
            </a:r>
            <a:endParaRPr kumimoji="0" lang="en-US" sz="900" b="0" i="0" u="none" strike="noStrike" cap="none" normalizeH="0" baseline="0" dirty="0" smtClean="0">
              <a:ln>
                <a:noFill/>
              </a:ln>
              <a:solidFill>
                <a:schemeClr val="tx1"/>
              </a:solidFill>
              <a:effectLst/>
              <a:latin typeface="Cambria" pitchFamily="18" charset="0"/>
            </a:endParaRPr>
          </a:p>
        </p:txBody>
      </p:sp>
      <p:sp>
        <p:nvSpPr>
          <p:cNvPr id="10" name="Rectangle 9"/>
          <p:cNvSpPr/>
          <p:nvPr/>
        </p:nvSpPr>
        <p:spPr>
          <a:xfrm>
            <a:off x="914400" y="4343400"/>
            <a:ext cx="1281698" cy="369332"/>
          </a:xfrm>
          <a:prstGeom prst="rect">
            <a:avLst/>
          </a:prstGeom>
        </p:spPr>
        <p:txBody>
          <a:bodyPr wrap="none">
            <a:spAutoFit/>
          </a:bodyPr>
          <a:lstStyle/>
          <a:p>
            <a:pPr lvl="0" fontAlgn="base">
              <a:spcBef>
                <a:spcPct val="0"/>
              </a:spcBef>
              <a:spcAft>
                <a:spcPct val="0"/>
              </a:spcAft>
            </a:pPr>
            <a:r>
              <a:rPr kumimoji="0" lang="en-US" b="1" i="0" strike="noStrike" cap="none" normalizeH="0" baseline="0" dirty="0" smtClean="0">
                <a:ln>
                  <a:noFill/>
                </a:ln>
                <a:solidFill>
                  <a:schemeClr val="tx1"/>
                </a:solidFill>
                <a:effectLst/>
                <a:latin typeface="Cambria" pitchFamily="18" charset="0"/>
                <a:ea typeface="Calibri" pitchFamily="34" charset="0"/>
                <a:cs typeface="Tahoma" pitchFamily="34" charset="0"/>
              </a:rPr>
              <a:t>FEATURES</a:t>
            </a:r>
            <a:endParaRPr kumimoji="0" lang="en-US" sz="1000" b="0" i="0" strike="noStrike" cap="none" normalizeH="0" baseline="0" dirty="0" smtClean="0">
              <a:ln>
                <a:noFill/>
              </a:ln>
              <a:solidFill>
                <a:schemeClr val="tx1"/>
              </a:solidFill>
              <a:effectLst/>
              <a:latin typeface="Cambria" pitchFamily="18" charset="0"/>
            </a:endParaRPr>
          </a:p>
        </p:txBody>
      </p:sp>
      <p:sp>
        <p:nvSpPr>
          <p:cNvPr id="12" name="Rectangle 11"/>
          <p:cNvSpPr/>
          <p:nvPr/>
        </p:nvSpPr>
        <p:spPr>
          <a:xfrm>
            <a:off x="6858000" y="1143000"/>
            <a:ext cx="1475469"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TEST SETUP</a:t>
            </a:r>
          </a:p>
        </p:txBody>
      </p:sp>
      <p:pic>
        <p:nvPicPr>
          <p:cNvPr id="13" name="Picture 12"/>
          <p:cNvPicPr/>
          <p:nvPr/>
        </p:nvPicPr>
        <p:blipFill>
          <a:blip r:embed="rId4" cstate="print"/>
          <a:srcRect/>
          <a:stretch>
            <a:fillRect/>
          </a:stretch>
        </p:blipFill>
        <p:spPr bwMode="auto">
          <a:xfrm>
            <a:off x="6553200" y="4114800"/>
            <a:ext cx="2209800" cy="1219200"/>
          </a:xfrm>
          <a:prstGeom prst="rect">
            <a:avLst/>
          </a:prstGeom>
          <a:noFill/>
          <a:ln w="9525">
            <a:noFill/>
            <a:miter lim="800000"/>
            <a:headEnd/>
            <a:tailEnd/>
          </a:ln>
        </p:spPr>
      </p:pic>
      <p:sp>
        <p:nvSpPr>
          <p:cNvPr id="14" name="Rectangle 13"/>
          <p:cNvSpPr/>
          <p:nvPr/>
        </p:nvSpPr>
        <p:spPr>
          <a:xfrm>
            <a:off x="6629400" y="3657600"/>
            <a:ext cx="2044791"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OUTER DRAWING</a:t>
            </a:r>
          </a:p>
        </p:txBody>
      </p:sp>
      <p:graphicFrame>
        <p:nvGraphicFramePr>
          <p:cNvPr id="15" name="Table 14"/>
          <p:cNvGraphicFramePr>
            <a:graphicFrameLocks noGrp="1"/>
          </p:cNvGraphicFramePr>
          <p:nvPr/>
        </p:nvGraphicFramePr>
        <p:xfrm>
          <a:off x="3200400" y="2514600"/>
          <a:ext cx="3352800" cy="3390900"/>
        </p:xfrm>
        <a:graphic>
          <a:graphicData uri="http://schemas.openxmlformats.org/drawingml/2006/table">
            <a:tbl>
              <a:tblPr firstRow="1" bandRow="1">
                <a:tableStyleId>{5C22544A-7EE6-4342-B048-85BDC9FD1C3A}</a:tableStyleId>
              </a:tblPr>
              <a:tblGrid>
                <a:gridCol w="1295400"/>
                <a:gridCol w="2057400"/>
              </a:tblGrid>
              <a:tr h="0">
                <a:tc gridSpan="2">
                  <a:txBody>
                    <a:bodyPr/>
                    <a:lstStyle/>
                    <a:p>
                      <a:pPr algn="ctr"/>
                      <a:r>
                        <a:rPr lang="en-US" dirty="0" smtClean="0">
                          <a:latin typeface="Cambria" pitchFamily="18" charset="0"/>
                        </a:rPr>
                        <a:t>SPECIFICATION</a:t>
                      </a:r>
                      <a:endParaRPr lang="en-US" dirty="0">
                        <a:latin typeface="Cambria" pitchFamily="18" charset="0"/>
                      </a:endParaRPr>
                    </a:p>
                  </a:txBody>
                  <a:tcPr/>
                </a:tc>
                <a:tc hMerge="1">
                  <a:txBody>
                    <a:bodyPr/>
                    <a:lstStyle/>
                    <a:p>
                      <a:endParaRPr lang="en-US" dirty="0"/>
                    </a:p>
                  </a:txBody>
                  <a:tcPr/>
                </a:tc>
              </a:tr>
              <a:tr h="243840">
                <a:tc>
                  <a:txBody>
                    <a:bodyPr/>
                    <a:lstStyle/>
                    <a:p>
                      <a:pPr marL="342900" marR="0" lvl="0" indent="-342900" algn="just">
                        <a:lnSpc>
                          <a:spcPct val="115000"/>
                        </a:lnSpc>
                        <a:spcBef>
                          <a:spcPts val="0"/>
                        </a:spcBef>
                        <a:spcAft>
                          <a:spcPts val="0"/>
                        </a:spcAft>
                        <a:buFont typeface="+mj-lt"/>
                        <a:buNone/>
                      </a:pPr>
                      <a:r>
                        <a:rPr lang="en-US" sz="1000" kern="1200" dirty="0" smtClean="0">
                          <a:solidFill>
                            <a:schemeClr val="dk1"/>
                          </a:solidFill>
                          <a:latin typeface="Cambria" pitchFamily="18" charset="0"/>
                          <a:ea typeface="+mn-ea"/>
                          <a:cs typeface="+mn-cs"/>
                        </a:rPr>
                        <a:t>Temperature</a:t>
                      </a:r>
                      <a:endParaRPr lang="en-US" sz="1000" dirty="0">
                        <a:latin typeface="Cambria" pitchFamily="18" charset="0"/>
                      </a:endParaRPr>
                    </a:p>
                  </a:txBody>
                  <a:tcPr/>
                </a:tc>
                <a:tc>
                  <a:txBody>
                    <a:bodyPr/>
                    <a:lstStyle/>
                    <a:p>
                      <a:pPr marL="342900" marR="0" lvl="0" indent="-342900" algn="just" defTabSz="914400" rtl="0" eaLnBrk="1" fontAlgn="auto" latinLnBrk="0" hangingPunct="1">
                        <a:lnSpc>
                          <a:spcPct val="115000"/>
                        </a:lnSpc>
                        <a:spcBef>
                          <a:spcPts val="0"/>
                        </a:spcBef>
                        <a:spcAft>
                          <a:spcPts val="0"/>
                        </a:spcAft>
                        <a:buClrTx/>
                        <a:buSzTx/>
                        <a:buFont typeface="+mj-lt"/>
                        <a:buNone/>
                        <a:tabLst/>
                        <a:defRPr/>
                      </a:pPr>
                      <a:r>
                        <a:rPr lang="en-US" sz="1000" kern="1200" dirty="0" smtClean="0">
                          <a:solidFill>
                            <a:schemeClr val="dk1"/>
                          </a:solidFill>
                          <a:latin typeface="Cambria" pitchFamily="18" charset="0"/>
                          <a:ea typeface="+mn-ea"/>
                          <a:cs typeface="+mn-cs"/>
                        </a:rPr>
                        <a:t>15….30 Deg C</a:t>
                      </a:r>
                    </a:p>
                  </a:txBody>
                  <a:tcPr/>
                </a:tc>
              </a:tr>
              <a:tr h="147320">
                <a:tc>
                  <a:txBody>
                    <a:bodyPr/>
                    <a:lstStyle/>
                    <a:p>
                      <a:r>
                        <a:rPr lang="en-US" sz="1000" kern="1200" dirty="0" smtClean="0">
                          <a:solidFill>
                            <a:schemeClr val="dk1"/>
                          </a:solidFill>
                          <a:latin typeface="Cambria" pitchFamily="18" charset="0"/>
                          <a:ea typeface="+mn-ea"/>
                          <a:cs typeface="+mn-cs"/>
                        </a:rPr>
                        <a:t>Nominal Temperature Range</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0….45 Deg C</a:t>
                      </a:r>
                      <a:endParaRPr lang="en-US" sz="1000" kern="1200" dirty="0">
                        <a:solidFill>
                          <a:schemeClr val="dk1"/>
                        </a:solidFill>
                        <a:latin typeface="Cambria" pitchFamily="18" charset="0"/>
                        <a:ea typeface="+mn-ea"/>
                        <a:cs typeface="+mn-cs"/>
                      </a:endParaRPr>
                    </a:p>
                  </a:txBody>
                  <a:tcPr/>
                </a:tc>
              </a:tr>
              <a:tr h="388302">
                <a:tc>
                  <a:txBody>
                    <a:bodyPr/>
                    <a:lstStyle/>
                    <a:p>
                      <a:r>
                        <a:rPr lang="en-US" sz="1000" kern="1200" dirty="0" smtClean="0">
                          <a:solidFill>
                            <a:schemeClr val="dk1"/>
                          </a:solidFill>
                          <a:latin typeface="Cambria" pitchFamily="18" charset="0"/>
                          <a:ea typeface="+mn-ea"/>
                          <a:cs typeface="+mn-cs"/>
                        </a:rPr>
                        <a:t>Limit Temperature Range</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-10….55 Deg C</a:t>
                      </a:r>
                      <a:endParaRPr lang="en-US" sz="1000" kern="1200" dirty="0">
                        <a:solidFill>
                          <a:schemeClr val="dk1"/>
                        </a:solidFill>
                        <a:latin typeface="Cambria" pitchFamily="18" charset="0"/>
                        <a:ea typeface="+mn-ea"/>
                        <a:cs typeface="+mn-cs"/>
                      </a:endParaRPr>
                    </a:p>
                  </a:txBody>
                  <a:tcPr/>
                </a:tc>
              </a:tr>
              <a:tr h="269240">
                <a:tc>
                  <a:txBody>
                    <a:bodyPr/>
                    <a:lstStyle/>
                    <a:p>
                      <a:r>
                        <a:rPr lang="en-US" sz="1000" kern="1200" dirty="0" smtClean="0">
                          <a:solidFill>
                            <a:schemeClr val="dk1"/>
                          </a:solidFill>
                          <a:latin typeface="Cambria" pitchFamily="18" charset="0"/>
                          <a:ea typeface="+mn-ea"/>
                          <a:cs typeface="+mn-cs"/>
                        </a:rPr>
                        <a:t>Limit Temperature Range for storage</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-25….70 Deg C</a:t>
                      </a:r>
                      <a:endParaRPr lang="en-US" sz="1000" kern="1200" dirty="0">
                        <a:solidFill>
                          <a:schemeClr val="dk1"/>
                        </a:solidFill>
                        <a:latin typeface="Cambria" pitchFamily="18" charset="0"/>
                        <a:ea typeface="+mn-ea"/>
                        <a:cs typeface="+mn-cs"/>
                      </a:endParaRPr>
                    </a:p>
                  </a:txBody>
                  <a:tcPr/>
                </a:tc>
              </a:tr>
              <a:tr h="381000">
                <a:tc>
                  <a:txBody>
                    <a:bodyPr/>
                    <a:lstStyle/>
                    <a:p>
                      <a:pPr lvl="0"/>
                      <a:r>
                        <a:rPr lang="en-US" sz="1000" kern="1200" dirty="0" smtClean="0">
                          <a:solidFill>
                            <a:schemeClr val="dk1"/>
                          </a:solidFill>
                          <a:latin typeface="Cambria" pitchFamily="18" charset="0"/>
                          <a:ea typeface="+mn-ea"/>
                          <a:cs typeface="+mn-cs"/>
                        </a:rPr>
                        <a:t>Relative Humidity</a:t>
                      </a:r>
                      <a:endParaRPr lang="en-US" sz="1000" dirty="0">
                        <a:latin typeface="Cambria" pitchFamily="18" charset="0"/>
                      </a:endParaRPr>
                    </a:p>
                  </a:txBody>
                  <a:tcPr/>
                </a:tc>
                <a:tc>
                  <a:txBody>
                    <a:bodyPr/>
                    <a:lstStyle/>
                    <a:p>
                      <a:pPr lvl="0"/>
                      <a:r>
                        <a:rPr lang="en-US" sz="1000" kern="1200" dirty="0" smtClean="0">
                          <a:solidFill>
                            <a:schemeClr val="dk1"/>
                          </a:solidFill>
                          <a:latin typeface="Cambria" pitchFamily="18" charset="0"/>
                          <a:ea typeface="+mn-ea"/>
                          <a:cs typeface="+mn-cs"/>
                        </a:rPr>
                        <a:t> Up to 75%</a:t>
                      </a:r>
                    </a:p>
                  </a:txBody>
                  <a:tcPr/>
                </a:tc>
              </a:tr>
              <a:tr h="236220">
                <a:tc>
                  <a:txBody>
                    <a:bodyPr/>
                    <a:lstStyle/>
                    <a:p>
                      <a:pPr lvl="0"/>
                      <a:r>
                        <a:rPr lang="en-US" sz="1000" kern="1200" dirty="0" smtClean="0">
                          <a:solidFill>
                            <a:schemeClr val="dk1"/>
                          </a:solidFill>
                          <a:latin typeface="Cambria" pitchFamily="18" charset="0"/>
                          <a:ea typeface="+mn-ea"/>
                          <a:cs typeface="+mn-cs"/>
                        </a:rPr>
                        <a:t>Dimensions</a:t>
                      </a:r>
                      <a:endParaRPr lang="en-US" sz="1000" dirty="0">
                        <a:latin typeface="Cambria"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4 modules DIN 43880</a:t>
                      </a:r>
                    </a:p>
                    <a:p>
                      <a:pPr lvl="0"/>
                      <a:endParaRPr lang="en-US" sz="1000" kern="1200" dirty="0" smtClean="0">
                        <a:solidFill>
                          <a:schemeClr val="dk1"/>
                        </a:solidFill>
                        <a:latin typeface="Cambria" pitchFamily="18" charset="0"/>
                        <a:ea typeface="+mn-ea"/>
                        <a:cs typeface="+mn-cs"/>
                      </a:endParaRPr>
                    </a:p>
                  </a:txBody>
                  <a:tcPr/>
                </a:tc>
              </a:tr>
              <a:tr h="236220">
                <a:tc>
                  <a:txBody>
                    <a:bodyPr/>
                    <a:lstStyle/>
                    <a:p>
                      <a:pPr lvl="0"/>
                      <a:r>
                        <a:rPr lang="en-US" sz="1000" kern="1200" dirty="0" smtClean="0">
                          <a:solidFill>
                            <a:schemeClr val="dk1"/>
                          </a:solidFill>
                          <a:latin typeface="Cambria" pitchFamily="18" charset="0"/>
                          <a:ea typeface="+mn-ea"/>
                          <a:cs typeface="+mn-cs"/>
                        </a:rPr>
                        <a:t>Voltage	</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10….120% UN (accuracy cl.1)</a:t>
                      </a:r>
                    </a:p>
                    <a:p>
                      <a:r>
                        <a:rPr lang="en-US" sz="1000" kern="1200" dirty="0" smtClean="0">
                          <a:solidFill>
                            <a:schemeClr val="dk1"/>
                          </a:solidFill>
                          <a:latin typeface="Cambria" pitchFamily="18" charset="0"/>
                          <a:ea typeface="+mn-ea"/>
                          <a:cs typeface="+mn-cs"/>
                        </a:rPr>
                        <a:t> 20….120% UN (accuracy </a:t>
                      </a:r>
                      <a:r>
                        <a:rPr lang="en-US" sz="1000" kern="1200" dirty="0" err="1" smtClean="0">
                          <a:solidFill>
                            <a:schemeClr val="dk1"/>
                          </a:solidFill>
                          <a:latin typeface="Cambria" pitchFamily="18" charset="0"/>
                          <a:ea typeface="+mn-ea"/>
                          <a:cs typeface="+mn-cs"/>
                        </a:rPr>
                        <a:t>cl</a:t>
                      </a:r>
                      <a:r>
                        <a:rPr lang="en-US" sz="1000" kern="1200" dirty="0" smtClean="0">
                          <a:solidFill>
                            <a:schemeClr val="dk1"/>
                          </a:solidFill>
                          <a:latin typeface="Cambria" pitchFamily="18" charset="0"/>
                          <a:ea typeface="+mn-ea"/>
                          <a:cs typeface="+mn-cs"/>
                        </a:rPr>
                        <a:t> 0, 5)</a:t>
                      </a:r>
                    </a:p>
                  </a:txBody>
                  <a:tcPr/>
                </a:tc>
              </a:tr>
              <a:tr h="236220">
                <a:tc>
                  <a:txBody>
                    <a:bodyPr/>
                    <a:lstStyle/>
                    <a:p>
                      <a:pPr lvl="0"/>
                      <a:r>
                        <a:rPr lang="en-US" sz="1000" kern="1200" dirty="0" smtClean="0">
                          <a:solidFill>
                            <a:schemeClr val="dk1"/>
                          </a:solidFill>
                          <a:latin typeface="Cambria" pitchFamily="18" charset="0"/>
                          <a:ea typeface="+mn-ea"/>
                          <a:cs typeface="+mn-cs"/>
                        </a:rPr>
                        <a:t>Test Voltage</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5kV standardized impulse 1, 	 2/50µ 0, and 5Js</a:t>
                      </a:r>
                    </a:p>
                  </a:txBody>
                  <a:tcPr/>
                </a:tc>
              </a:tr>
            </a:tbl>
          </a:graphicData>
        </a:graphic>
      </p:graphicFrame>
      <p:pic>
        <p:nvPicPr>
          <p:cNvPr id="45057" name="Picture 1"/>
          <p:cNvPicPr>
            <a:picLocks noChangeAspect="1" noChangeArrowheads="1"/>
          </p:cNvPicPr>
          <p:nvPr/>
        </p:nvPicPr>
        <p:blipFill>
          <a:blip r:embed="rId5" cstate="print"/>
          <a:srcRect/>
          <a:stretch>
            <a:fillRect/>
          </a:stretch>
        </p:blipFill>
        <p:spPr bwMode="auto">
          <a:xfrm>
            <a:off x="6629400" y="1752600"/>
            <a:ext cx="2297806" cy="1371600"/>
          </a:xfrm>
          <a:prstGeom prst="rect">
            <a:avLst/>
          </a:prstGeom>
          <a:noFill/>
          <a:ln w="9525">
            <a:noFill/>
            <a:miter lim="800000"/>
            <a:headEnd/>
            <a:tailEnd/>
          </a:ln>
        </p:spPr>
      </p:pic>
      <p:pic>
        <p:nvPicPr>
          <p:cNvPr id="20" name="Picture 19"/>
          <p:cNvPicPr/>
          <p:nvPr/>
        </p:nvPicPr>
        <p:blipFill>
          <a:blip r:embed="rId6" cstate="print"/>
          <a:srcRect/>
          <a:stretch>
            <a:fillRect/>
          </a:stretch>
        </p:blipFill>
        <p:spPr bwMode="auto">
          <a:xfrm>
            <a:off x="1028700" y="337810"/>
            <a:ext cx="381000" cy="304800"/>
          </a:xfrm>
          <a:prstGeom prst="rect">
            <a:avLst/>
          </a:prstGeom>
          <a:noFill/>
          <a:ln w="9525">
            <a:noFill/>
            <a:miter lim="800000"/>
            <a:headEnd/>
            <a:tailEnd/>
          </a:ln>
        </p:spPr>
      </p:pic>
      <p:pic>
        <p:nvPicPr>
          <p:cNvPr id="21" name="Picture 4" descr="C:\Documents and Settings\Documentation\Desktop\rail photos\_68561220_train_story_pics_from_kashmir(21).jpg"/>
          <p:cNvPicPr>
            <a:picLocks noChangeAspect="1" noChangeArrowheads="1"/>
          </p:cNvPicPr>
          <p:nvPr/>
        </p:nvPicPr>
        <p:blipFill>
          <a:blip r:embed="rId7" cstate="print"/>
          <a:srcRect/>
          <a:stretch>
            <a:fillRect/>
          </a:stretch>
        </p:blipFill>
        <p:spPr bwMode="auto">
          <a:xfrm>
            <a:off x="914400" y="5943600"/>
            <a:ext cx="1143000" cy="914400"/>
          </a:xfrm>
          <a:prstGeom prst="rect">
            <a:avLst/>
          </a:prstGeom>
          <a:noFill/>
        </p:spPr>
      </p:pic>
      <p:pic>
        <p:nvPicPr>
          <p:cNvPr id="23" name="Picture 4" descr="C:\Documents and Settings\Documentation\Desktop\rail photos\9e6577790d8e92da13f7ca86bafeb5f5.jpg"/>
          <p:cNvPicPr>
            <a:picLocks noChangeAspect="1" noChangeArrowheads="1"/>
          </p:cNvPicPr>
          <p:nvPr/>
        </p:nvPicPr>
        <p:blipFill>
          <a:blip r:embed="rId8" cstate="print"/>
          <a:srcRect/>
          <a:stretch>
            <a:fillRect/>
          </a:stretch>
        </p:blipFill>
        <p:spPr bwMode="auto">
          <a:xfrm>
            <a:off x="2057400" y="5943600"/>
            <a:ext cx="1142999" cy="914400"/>
          </a:xfrm>
          <a:prstGeom prst="rect">
            <a:avLst/>
          </a:prstGeom>
          <a:noFill/>
        </p:spPr>
      </p:pic>
      <p:pic>
        <p:nvPicPr>
          <p:cNvPr id="30" name="Picture 1" descr="C:\Documents and Settings\Documentation\Desktop\rail photos\6101.1228412845.jpg"/>
          <p:cNvPicPr>
            <a:picLocks noChangeAspect="1" noChangeArrowheads="1"/>
          </p:cNvPicPr>
          <p:nvPr/>
        </p:nvPicPr>
        <p:blipFill>
          <a:blip r:embed="rId9" cstate="print"/>
          <a:srcRect/>
          <a:stretch>
            <a:fillRect/>
          </a:stretch>
        </p:blipFill>
        <p:spPr bwMode="auto">
          <a:xfrm>
            <a:off x="3200400" y="5943600"/>
            <a:ext cx="1143000" cy="914400"/>
          </a:xfrm>
          <a:prstGeom prst="rect">
            <a:avLst/>
          </a:prstGeom>
          <a:noFill/>
        </p:spPr>
      </p:pic>
      <p:pic>
        <p:nvPicPr>
          <p:cNvPr id="31" name="Picture 2" descr="C:\Documents and Settings\Documentation\Desktop\rail photos\wdp4.jpg"/>
          <p:cNvPicPr>
            <a:picLocks noChangeAspect="1" noChangeArrowheads="1"/>
          </p:cNvPicPr>
          <p:nvPr/>
        </p:nvPicPr>
        <p:blipFill>
          <a:blip r:embed="rId10" cstate="print"/>
          <a:srcRect/>
          <a:stretch>
            <a:fillRect/>
          </a:stretch>
        </p:blipFill>
        <p:spPr bwMode="auto">
          <a:xfrm>
            <a:off x="4343400" y="5943600"/>
            <a:ext cx="1263246" cy="914400"/>
          </a:xfrm>
          <a:prstGeom prst="rect">
            <a:avLst/>
          </a:prstGeom>
          <a:noFill/>
        </p:spPr>
      </p:pic>
      <p:pic>
        <p:nvPicPr>
          <p:cNvPr id="32" name="Picture 3" descr="C:\Documents and Settings\Documentation\Desktop\rail photos\4998782777_e48e0de196_z.jpg"/>
          <p:cNvPicPr>
            <a:picLocks noChangeAspect="1" noChangeArrowheads="1"/>
          </p:cNvPicPr>
          <p:nvPr/>
        </p:nvPicPr>
        <p:blipFill>
          <a:blip r:embed="rId11" cstate="print"/>
          <a:srcRect/>
          <a:stretch>
            <a:fillRect/>
          </a:stretch>
        </p:blipFill>
        <p:spPr bwMode="auto">
          <a:xfrm>
            <a:off x="5562600" y="5943601"/>
            <a:ext cx="1219200" cy="914400"/>
          </a:xfrm>
          <a:prstGeom prst="rect">
            <a:avLst/>
          </a:prstGeom>
          <a:noFill/>
        </p:spPr>
      </p:pic>
      <p:pic>
        <p:nvPicPr>
          <p:cNvPr id="33" name="Picture 5" descr="C:\Documents and Settings\Documentation\Desktop\rail photos\ICE3_in_Cologne.jpg"/>
          <p:cNvPicPr>
            <a:picLocks noChangeAspect="1" noChangeArrowheads="1"/>
          </p:cNvPicPr>
          <p:nvPr/>
        </p:nvPicPr>
        <p:blipFill>
          <a:blip r:embed="rId12" cstate="print"/>
          <a:srcRect/>
          <a:stretch>
            <a:fillRect/>
          </a:stretch>
        </p:blipFill>
        <p:spPr bwMode="auto">
          <a:xfrm>
            <a:off x="6781800" y="5943600"/>
            <a:ext cx="1222269" cy="914400"/>
          </a:xfrm>
          <a:prstGeom prst="rect">
            <a:avLst/>
          </a:prstGeom>
          <a:noFill/>
        </p:spPr>
      </p:pic>
      <p:pic>
        <p:nvPicPr>
          <p:cNvPr id="34" name="Picture 2" descr="D:\N&amp;S Logo.jpg"/>
          <p:cNvPicPr>
            <a:picLocks noChangeAspect="1" noChangeArrowheads="1"/>
          </p:cNvPicPr>
          <p:nvPr/>
        </p:nvPicPr>
        <p:blipFill>
          <a:blip r:embed="rId13"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Documents and Settings\Documentation\Desktop\rail photos\tn_iq-irr-csrsifang-train.jpg"/>
          <p:cNvPicPr>
            <a:picLocks noChangeAspect="1" noChangeArrowheads="1"/>
          </p:cNvPicPr>
          <p:nvPr/>
        </p:nvPicPr>
        <p:blipFill>
          <a:blip r:embed="rId2" cstate="print"/>
          <a:srcRect/>
          <a:stretch>
            <a:fillRect/>
          </a:stretch>
        </p:blipFill>
        <p:spPr bwMode="auto">
          <a:xfrm>
            <a:off x="914400" y="0"/>
            <a:ext cx="8229600" cy="5943600"/>
          </a:xfrm>
          <a:prstGeom prst="rect">
            <a:avLst/>
          </a:prstGeom>
          <a:noFill/>
        </p:spPr>
      </p:pic>
      <p:sp>
        <p:nvSpPr>
          <p:cNvPr id="6" name="Rectangle 3"/>
          <p:cNvSpPr>
            <a:spLocks noChangeArrowheads="1"/>
          </p:cNvSpPr>
          <p:nvPr/>
        </p:nvSpPr>
        <p:spPr bwMode="auto">
          <a:xfrm>
            <a:off x="990600" y="16877"/>
            <a:ext cx="83820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800" b="1" dirty="0" smtClean="0">
                <a:latin typeface="Cambria" pitchFamily="18" charset="0"/>
              </a:rPr>
              <a:t>ELECTRIC LOCOMOTIVE – CONTROL SYSTEMS</a:t>
            </a:r>
          </a:p>
          <a:p>
            <a:pPr marL="0" marR="0" lvl="0" indent="0" algn="l" defTabSz="914400" rtl="0" eaLnBrk="1" fontAlgn="base" latinLnBrk="0" hangingPunct="1">
              <a:lnSpc>
                <a:spcPct val="100000"/>
              </a:lnSpc>
              <a:spcBef>
                <a:spcPct val="0"/>
              </a:spcBef>
              <a:spcAft>
                <a:spcPct val="0"/>
              </a:spcAft>
              <a:buClrTx/>
              <a:buSzTx/>
              <a:buFontTx/>
              <a:buNone/>
              <a:tabLst/>
            </a:pPr>
            <a:r>
              <a:rPr lang="en-US" sz="3200" b="1" dirty="0" smtClean="0">
                <a:latin typeface="Cambria" pitchFamily="18" charset="0"/>
              </a:rPr>
              <a:t>			</a:t>
            </a:r>
            <a:r>
              <a:rPr lang="en-US" b="1" dirty="0" smtClean="0">
                <a:latin typeface="Cambria" pitchFamily="18" charset="0"/>
              </a:rPr>
              <a:t>1- Diagnostic Terminal – NSDT1001</a:t>
            </a: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latin typeface="Cambria" pitchFamily="18" charset="0"/>
              </a:rPr>
              <a:t>			2- Amplifier to Oil Circuit – NS1080</a:t>
            </a: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latin typeface="Cambria" pitchFamily="18" charset="0"/>
              </a:rPr>
              <a:t>			3- Driver Display Unit – NS1201</a:t>
            </a: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latin typeface="Cambria" pitchFamily="18" charset="0"/>
              </a:rPr>
              <a:t>			4- Fire Detection Unit – NS1060</a:t>
            </a:r>
          </a:p>
          <a:p>
            <a:pPr marL="0" marR="0" lvl="0" indent="0" algn="l" defTabSz="914400" rtl="0" eaLnBrk="1" fontAlgn="base" latinLnBrk="0" hangingPunct="1">
              <a:lnSpc>
                <a:spcPct val="100000"/>
              </a:lnSpc>
              <a:spcBef>
                <a:spcPct val="0"/>
              </a:spcBef>
              <a:spcAft>
                <a:spcPct val="0"/>
              </a:spcAft>
              <a:buClrTx/>
              <a:buSzTx/>
              <a:buFontTx/>
              <a:buNone/>
              <a:tabLst/>
            </a:pPr>
            <a:endParaRPr lang="en-US" sz="3200" b="1" dirty="0" smtClean="0">
              <a:solidFill>
                <a:srgbClr val="00B0F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3200" b="1" dirty="0" smtClean="0">
              <a:solidFill>
                <a:srgbClr val="00B0F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solidFill>
                  <a:srgbClr val="00B0F0"/>
                </a:solidFill>
                <a:latin typeface="Cambria" pitchFamily="18" charset="0"/>
              </a:rPr>
              <a:t> </a:t>
            </a:r>
          </a:p>
        </p:txBody>
      </p:sp>
      <p:pic>
        <p:nvPicPr>
          <p:cNvPr id="4" name="Picture 4" descr="C:\Documents and Settings\Documentation\Desktop\rail photos\_68561220_train_story_pics_from_kashmir(21).jpg"/>
          <p:cNvPicPr>
            <a:picLocks noChangeAspect="1" noChangeArrowheads="1"/>
          </p:cNvPicPr>
          <p:nvPr/>
        </p:nvPicPr>
        <p:blipFill>
          <a:blip r:embed="rId3" cstate="print"/>
          <a:srcRect/>
          <a:stretch>
            <a:fillRect/>
          </a:stretch>
        </p:blipFill>
        <p:spPr bwMode="auto">
          <a:xfrm>
            <a:off x="914400" y="5943600"/>
            <a:ext cx="1143000" cy="914400"/>
          </a:xfrm>
          <a:prstGeom prst="rect">
            <a:avLst/>
          </a:prstGeom>
          <a:noFill/>
        </p:spPr>
      </p:pic>
      <p:pic>
        <p:nvPicPr>
          <p:cNvPr id="5" name="Picture 4" descr="C:\Documents and Settings\Documentation\Desktop\rail photos\9e6577790d8e92da13f7ca86bafeb5f5.jpg"/>
          <p:cNvPicPr>
            <a:picLocks noChangeAspect="1" noChangeArrowheads="1"/>
          </p:cNvPicPr>
          <p:nvPr/>
        </p:nvPicPr>
        <p:blipFill>
          <a:blip r:embed="rId4" cstate="print"/>
          <a:srcRect/>
          <a:stretch>
            <a:fillRect/>
          </a:stretch>
        </p:blipFill>
        <p:spPr bwMode="auto">
          <a:xfrm>
            <a:off x="2057400" y="5943600"/>
            <a:ext cx="1142999" cy="914400"/>
          </a:xfrm>
          <a:prstGeom prst="rect">
            <a:avLst/>
          </a:prstGeom>
          <a:noFill/>
        </p:spPr>
      </p:pic>
      <p:pic>
        <p:nvPicPr>
          <p:cNvPr id="7" name="Picture 1" descr="C:\Documents and Settings\Documentation\Desktop\rail photos\6101.1228412845.jpg"/>
          <p:cNvPicPr>
            <a:picLocks noChangeAspect="1" noChangeArrowheads="1"/>
          </p:cNvPicPr>
          <p:nvPr/>
        </p:nvPicPr>
        <p:blipFill>
          <a:blip r:embed="rId5" cstate="print"/>
          <a:srcRect/>
          <a:stretch>
            <a:fillRect/>
          </a:stretch>
        </p:blipFill>
        <p:spPr bwMode="auto">
          <a:xfrm>
            <a:off x="3200400" y="5943600"/>
            <a:ext cx="1143000" cy="914400"/>
          </a:xfrm>
          <a:prstGeom prst="rect">
            <a:avLst/>
          </a:prstGeom>
          <a:noFill/>
        </p:spPr>
      </p:pic>
      <p:pic>
        <p:nvPicPr>
          <p:cNvPr id="8" name="Picture 2" descr="C:\Documents and Settings\Documentation\Desktop\rail photos\wdp4.jpg"/>
          <p:cNvPicPr>
            <a:picLocks noChangeAspect="1" noChangeArrowheads="1"/>
          </p:cNvPicPr>
          <p:nvPr/>
        </p:nvPicPr>
        <p:blipFill>
          <a:blip r:embed="rId6" cstate="print"/>
          <a:srcRect/>
          <a:stretch>
            <a:fillRect/>
          </a:stretch>
        </p:blipFill>
        <p:spPr bwMode="auto">
          <a:xfrm>
            <a:off x="4343400" y="5943600"/>
            <a:ext cx="1263246" cy="914400"/>
          </a:xfrm>
          <a:prstGeom prst="rect">
            <a:avLst/>
          </a:prstGeom>
          <a:noFill/>
        </p:spPr>
      </p:pic>
      <p:pic>
        <p:nvPicPr>
          <p:cNvPr id="9" name="Picture 3" descr="C:\Documents and Settings\Documentation\Desktop\rail photos\4998782777_e48e0de196_z.jpg"/>
          <p:cNvPicPr>
            <a:picLocks noChangeAspect="1" noChangeArrowheads="1"/>
          </p:cNvPicPr>
          <p:nvPr/>
        </p:nvPicPr>
        <p:blipFill>
          <a:blip r:embed="rId7" cstate="print"/>
          <a:srcRect/>
          <a:stretch>
            <a:fillRect/>
          </a:stretch>
        </p:blipFill>
        <p:spPr bwMode="auto">
          <a:xfrm>
            <a:off x="5562600" y="5943601"/>
            <a:ext cx="1219200" cy="914400"/>
          </a:xfrm>
          <a:prstGeom prst="rect">
            <a:avLst/>
          </a:prstGeom>
          <a:noFill/>
        </p:spPr>
      </p:pic>
      <p:pic>
        <p:nvPicPr>
          <p:cNvPr id="10" name="Picture 5" descr="C:\Documents and Settings\Documentation\Desktop\rail photos\ICE3_in_Cologne.jpg"/>
          <p:cNvPicPr>
            <a:picLocks noChangeAspect="1" noChangeArrowheads="1"/>
          </p:cNvPicPr>
          <p:nvPr/>
        </p:nvPicPr>
        <p:blipFill>
          <a:blip r:embed="rId8" cstate="print"/>
          <a:srcRect/>
          <a:stretch>
            <a:fillRect/>
          </a:stretch>
        </p:blipFill>
        <p:spPr bwMode="auto">
          <a:xfrm>
            <a:off x="6781800" y="5943600"/>
            <a:ext cx="1222269" cy="914400"/>
          </a:xfrm>
          <a:prstGeom prst="rect">
            <a:avLst/>
          </a:prstGeom>
          <a:noFill/>
        </p:spPr>
      </p:pic>
      <p:pic>
        <p:nvPicPr>
          <p:cNvPr id="11" name="Picture 2" descr="D:\N&amp;S Logo.jpg"/>
          <p:cNvPicPr>
            <a:picLocks noChangeAspect="1" noChangeArrowheads="1"/>
          </p:cNvPicPr>
          <p:nvPr/>
        </p:nvPicPr>
        <p:blipFill>
          <a:blip r:embed="rId9"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28600"/>
            <a:ext cx="7467600" cy="523220"/>
          </a:xfrm>
          <a:prstGeom prst="rect">
            <a:avLst/>
          </a:prstGeom>
        </p:spPr>
        <p:txBody>
          <a:bodyPr wrap="square">
            <a:spAutoFit/>
          </a:bodyPr>
          <a:lstStyle/>
          <a:p>
            <a:pPr algn="ctr"/>
            <a:r>
              <a:rPr lang="en-US" sz="2800" b="1" dirty="0" smtClean="0">
                <a:latin typeface="Cambria" pitchFamily="18" charset="0"/>
              </a:rPr>
              <a:t>DIAGNOSTIC TERMINAL – NSDT-1001</a:t>
            </a:r>
            <a:endParaRPr lang="en-US" sz="2400" b="1" dirty="0">
              <a:latin typeface="Cambria" pitchFamily="18" charset="0"/>
            </a:endParaRPr>
          </a:p>
        </p:txBody>
      </p:sp>
      <p:pic>
        <p:nvPicPr>
          <p:cNvPr id="8" name="Picture 7" descr="D:\PHOTO\photos\photos\pictures\pic 2\DSC08574.JPG"/>
          <p:cNvPicPr/>
          <p:nvPr/>
        </p:nvPicPr>
        <p:blipFill>
          <a:blip r:embed="rId2" cstate="print"/>
          <a:srcRect/>
          <a:stretch>
            <a:fillRect/>
          </a:stretch>
        </p:blipFill>
        <p:spPr bwMode="auto">
          <a:xfrm>
            <a:off x="914400" y="2895600"/>
            <a:ext cx="2362200" cy="1371600"/>
          </a:xfrm>
          <a:prstGeom prst="rect">
            <a:avLst/>
          </a:prstGeom>
          <a:noFill/>
          <a:ln w="9525">
            <a:noFill/>
            <a:miter lim="800000"/>
            <a:headEnd/>
            <a:tailEnd/>
          </a:ln>
        </p:spPr>
      </p:pic>
      <p:sp>
        <p:nvSpPr>
          <p:cNvPr id="24577" name="Rectangle 1"/>
          <p:cNvSpPr>
            <a:spLocks noChangeArrowheads="1"/>
          </p:cNvSpPr>
          <p:nvPr/>
        </p:nvSpPr>
        <p:spPr bwMode="auto">
          <a:xfrm>
            <a:off x="3352800" y="990600"/>
            <a:ext cx="3657600"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Diagnostic Terminal module was developed for troubleshooting and online diagnosis of WAG-9 and WAP-5 (6000 HP, 3-Ø, 25 </a:t>
            </a:r>
            <a:r>
              <a:rPr kumimoji="0" lang="en-US" sz="1000" b="0" i="0" u="none" strike="noStrike" cap="none" normalizeH="0" baseline="0" dirty="0" err="1" smtClean="0">
                <a:ln>
                  <a:noFill/>
                </a:ln>
                <a:solidFill>
                  <a:schemeClr val="tx1"/>
                </a:solidFill>
                <a:effectLst/>
                <a:latin typeface="Cambria" pitchFamily="18" charset="0"/>
                <a:ea typeface="Calibri" pitchFamily="34" charset="0"/>
                <a:cs typeface="Tahoma" pitchFamily="34" charset="0"/>
              </a:rPr>
              <a:t>Kv</a:t>
            </a: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 50 Hz AC) locomotives. </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The equipment is built around a High speed microcontroller and has a communication gateway enabling direct connection with locomotive control system through Isolated High Speed Serial Bus (IHSSB). This diagnostic tool acts like a network node on IHSSB and all operation status can be viewed on real-time. The equipment is very compact with input supply of 77-125 V DC</a:t>
            </a:r>
            <a:r>
              <a:rPr kumimoji="0" lang="en-US" sz="12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a:t>
            </a:r>
            <a:endParaRPr kumimoji="0" lang="en-US" sz="800" b="0" i="0" u="none" strike="noStrike" cap="none" normalizeH="0" baseline="0" dirty="0" smtClean="0">
              <a:ln>
                <a:noFill/>
              </a:ln>
              <a:solidFill>
                <a:schemeClr val="tx1"/>
              </a:solidFill>
              <a:effectLst/>
              <a:latin typeface="Cambria" pitchFamily="18" charset="0"/>
            </a:endParaRPr>
          </a:p>
        </p:txBody>
      </p:sp>
      <p:sp>
        <p:nvSpPr>
          <p:cNvPr id="24578" name="Rectangle 2"/>
          <p:cNvSpPr>
            <a:spLocks noChangeArrowheads="1"/>
          </p:cNvSpPr>
          <p:nvPr/>
        </p:nvSpPr>
        <p:spPr bwMode="auto">
          <a:xfrm>
            <a:off x="838200" y="4495800"/>
            <a:ext cx="2971800"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The equipment is built around a High speed microcontroller.</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Communication gateway enabling direct connection with locomotive control system through Isolated High Speed Serial Bus (IHSSB).</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Robust Aluminum EMI/EMC protected housing.</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MIC Grade PCB</a:t>
            </a:r>
            <a:endParaRPr kumimoji="0" lang="en-US" sz="1000" b="0" i="0" u="none" strike="noStrike" cap="none" normalizeH="0" baseline="0" dirty="0" smtClean="0">
              <a:ln>
                <a:noFill/>
              </a:ln>
              <a:solidFill>
                <a:schemeClr val="tx1"/>
              </a:solidFill>
              <a:effectLst/>
              <a:latin typeface="Cambria" pitchFamily="18" charset="0"/>
            </a:endParaRPr>
          </a:p>
        </p:txBody>
      </p:sp>
      <p:sp>
        <p:nvSpPr>
          <p:cNvPr id="12" name="Rectangle 11"/>
          <p:cNvSpPr/>
          <p:nvPr/>
        </p:nvSpPr>
        <p:spPr>
          <a:xfrm>
            <a:off x="838200" y="4191000"/>
            <a:ext cx="1332994"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FEATURES </a:t>
            </a:r>
          </a:p>
        </p:txBody>
      </p:sp>
      <p:pic>
        <p:nvPicPr>
          <p:cNvPr id="11" name="Picture 10"/>
          <p:cNvPicPr/>
          <p:nvPr/>
        </p:nvPicPr>
        <p:blipFill>
          <a:blip r:embed="rId3" cstate="print"/>
          <a:srcRect/>
          <a:stretch>
            <a:fillRect/>
          </a:stretch>
        </p:blipFill>
        <p:spPr bwMode="auto">
          <a:xfrm>
            <a:off x="7391400" y="3733801"/>
            <a:ext cx="1333500" cy="1752600"/>
          </a:xfrm>
          <a:prstGeom prst="rect">
            <a:avLst/>
          </a:prstGeom>
          <a:noFill/>
          <a:ln w="9525">
            <a:noFill/>
            <a:miter lim="800000"/>
            <a:headEnd/>
            <a:tailEnd/>
          </a:ln>
        </p:spPr>
      </p:pic>
      <p:pic>
        <p:nvPicPr>
          <p:cNvPr id="39937" name="Picture 1"/>
          <p:cNvPicPr>
            <a:picLocks noChangeAspect="1" noChangeArrowheads="1"/>
          </p:cNvPicPr>
          <p:nvPr/>
        </p:nvPicPr>
        <p:blipFill>
          <a:blip r:embed="rId4" cstate="print"/>
          <a:srcRect/>
          <a:stretch>
            <a:fillRect/>
          </a:stretch>
        </p:blipFill>
        <p:spPr bwMode="auto">
          <a:xfrm>
            <a:off x="7315200" y="1524001"/>
            <a:ext cx="1524000" cy="1547812"/>
          </a:xfrm>
          <a:prstGeom prst="rect">
            <a:avLst/>
          </a:prstGeom>
          <a:noFill/>
          <a:ln w="9525">
            <a:noFill/>
            <a:miter lim="800000"/>
            <a:headEnd/>
            <a:tailEnd/>
          </a:ln>
        </p:spPr>
      </p:pic>
      <p:sp>
        <p:nvSpPr>
          <p:cNvPr id="13" name="Rectangle 12"/>
          <p:cNvSpPr/>
          <p:nvPr/>
        </p:nvSpPr>
        <p:spPr>
          <a:xfrm>
            <a:off x="7086600" y="1066800"/>
            <a:ext cx="1475469"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TEST SETUP</a:t>
            </a:r>
          </a:p>
        </p:txBody>
      </p:sp>
      <p:sp>
        <p:nvSpPr>
          <p:cNvPr id="14" name="Rectangle 13"/>
          <p:cNvSpPr/>
          <p:nvPr/>
        </p:nvSpPr>
        <p:spPr>
          <a:xfrm>
            <a:off x="7086600" y="3200400"/>
            <a:ext cx="1635512" cy="307777"/>
          </a:xfrm>
          <a:prstGeom prst="rect">
            <a:avLst/>
          </a:prstGeom>
        </p:spPr>
        <p:txBody>
          <a:bodyPr wrap="none">
            <a:spAutoFit/>
          </a:bodyPr>
          <a:lstStyle/>
          <a:p>
            <a:pPr lvl="0" fontAlgn="base">
              <a:spcBef>
                <a:spcPct val="0"/>
              </a:spcBef>
              <a:spcAft>
                <a:spcPct val="0"/>
              </a:spcAft>
            </a:pPr>
            <a:r>
              <a:rPr lang="en-US" sz="1400" b="1" dirty="0" smtClean="0">
                <a:latin typeface="Cambria" pitchFamily="18" charset="0"/>
                <a:ea typeface="Calibri" pitchFamily="34" charset="0"/>
                <a:cs typeface="Tahoma" pitchFamily="34" charset="0"/>
              </a:rPr>
              <a:t>OUTER DRAWING</a:t>
            </a:r>
          </a:p>
        </p:txBody>
      </p:sp>
      <p:graphicFrame>
        <p:nvGraphicFramePr>
          <p:cNvPr id="15" name="Table 14"/>
          <p:cNvGraphicFramePr>
            <a:graphicFrameLocks noGrp="1"/>
          </p:cNvGraphicFramePr>
          <p:nvPr/>
        </p:nvGraphicFramePr>
        <p:xfrm>
          <a:off x="3886200" y="2667000"/>
          <a:ext cx="3048000" cy="2989248"/>
        </p:xfrm>
        <a:graphic>
          <a:graphicData uri="http://schemas.openxmlformats.org/drawingml/2006/table">
            <a:tbl>
              <a:tblPr firstRow="1" bandRow="1">
                <a:tableStyleId>{5C22544A-7EE6-4342-B048-85BDC9FD1C3A}</a:tableStyleId>
              </a:tblPr>
              <a:tblGrid>
                <a:gridCol w="1177636"/>
                <a:gridCol w="1870364"/>
              </a:tblGrid>
              <a:tr h="377154">
                <a:tc gridSpan="2">
                  <a:txBody>
                    <a:bodyPr/>
                    <a:lstStyle/>
                    <a:p>
                      <a:pPr algn="ctr"/>
                      <a:r>
                        <a:rPr lang="en-US" dirty="0" smtClean="0">
                          <a:latin typeface="Cambria" pitchFamily="18" charset="0"/>
                        </a:rPr>
                        <a:t>SPECIFICATION</a:t>
                      </a:r>
                      <a:endParaRPr lang="en-US" dirty="0">
                        <a:latin typeface="Cambria" pitchFamily="18" charset="0"/>
                      </a:endParaRPr>
                    </a:p>
                  </a:txBody>
                  <a:tcPr/>
                </a:tc>
                <a:tc hMerge="1">
                  <a:txBody>
                    <a:bodyPr/>
                    <a:lstStyle/>
                    <a:p>
                      <a:endParaRPr lang="en-US" dirty="0"/>
                    </a:p>
                  </a:txBody>
                  <a:tcPr/>
                </a:tc>
              </a:tr>
              <a:tr h="275008">
                <a:tc>
                  <a:txBody>
                    <a:bodyPr/>
                    <a:lstStyle/>
                    <a:p>
                      <a:pPr marL="342900" marR="0" lvl="0" indent="-342900" algn="just">
                        <a:lnSpc>
                          <a:spcPct val="115000"/>
                        </a:lnSpc>
                        <a:spcBef>
                          <a:spcPts val="0"/>
                        </a:spcBef>
                        <a:spcAft>
                          <a:spcPts val="0"/>
                        </a:spcAft>
                        <a:buFont typeface="+mj-lt"/>
                        <a:buNone/>
                      </a:pPr>
                      <a:r>
                        <a:rPr lang="en-US" sz="1000" b="0" kern="1200" dirty="0" smtClean="0">
                          <a:solidFill>
                            <a:schemeClr val="dk1"/>
                          </a:solidFill>
                          <a:latin typeface="Cambria" pitchFamily="18" charset="0"/>
                          <a:ea typeface="+mn-ea"/>
                          <a:cs typeface="+mn-cs"/>
                        </a:rPr>
                        <a:t>Display</a:t>
                      </a:r>
                      <a:endParaRPr lang="en-US" sz="1000" b="0" dirty="0">
                        <a:latin typeface="Cambria" pitchFamily="18" charset="0"/>
                      </a:endParaRPr>
                    </a:p>
                  </a:txBody>
                  <a:tcPr/>
                </a:tc>
                <a:tc>
                  <a:txBody>
                    <a:bodyPr/>
                    <a:lstStyle/>
                    <a:p>
                      <a:pPr marL="342900" marR="0" lvl="0" indent="-342900" algn="just" defTabSz="914400" rtl="0" eaLnBrk="1" fontAlgn="auto" latinLnBrk="0" hangingPunct="1">
                        <a:lnSpc>
                          <a:spcPct val="115000"/>
                        </a:lnSpc>
                        <a:spcBef>
                          <a:spcPts val="0"/>
                        </a:spcBef>
                        <a:spcAft>
                          <a:spcPts val="0"/>
                        </a:spcAft>
                        <a:buClrTx/>
                        <a:buSzTx/>
                        <a:buFont typeface="+mj-lt"/>
                        <a:buNone/>
                        <a:tabLst/>
                        <a:defRPr/>
                      </a:pPr>
                      <a:r>
                        <a:rPr lang="en-US" sz="1000" b="0" kern="1200" dirty="0" smtClean="0">
                          <a:solidFill>
                            <a:schemeClr val="dk1"/>
                          </a:solidFill>
                          <a:latin typeface="Cambria" pitchFamily="18" charset="0"/>
                          <a:ea typeface="+mn-ea"/>
                          <a:cs typeface="+mn-cs"/>
                        </a:rPr>
                        <a:t>LCD with LED Backlight (40 X 4)</a:t>
                      </a:r>
                    </a:p>
                  </a:txBody>
                  <a:tcPr/>
                </a:tc>
              </a:tr>
              <a:tr h="251436">
                <a:tc>
                  <a:txBody>
                    <a:bodyPr/>
                    <a:lstStyle/>
                    <a:p>
                      <a:r>
                        <a:rPr lang="en-US" sz="1000" b="0" kern="1200" dirty="0" smtClean="0">
                          <a:solidFill>
                            <a:schemeClr val="dk1"/>
                          </a:solidFill>
                          <a:latin typeface="Cambria" pitchFamily="18" charset="0"/>
                          <a:ea typeface="+mn-ea"/>
                          <a:cs typeface="+mn-cs"/>
                        </a:rPr>
                        <a:t>Color</a:t>
                      </a:r>
                      <a:endParaRPr lang="en-US" sz="1000" b="0" dirty="0">
                        <a:latin typeface="Cambria" pitchFamily="18" charset="0"/>
                      </a:endParaRPr>
                    </a:p>
                  </a:txBody>
                  <a:tcPr/>
                </a:tc>
                <a:tc>
                  <a:txBody>
                    <a:bodyPr/>
                    <a:lstStyle/>
                    <a:p>
                      <a:r>
                        <a:rPr lang="en-US" sz="1000" b="0" kern="1200" dirty="0" smtClean="0">
                          <a:solidFill>
                            <a:schemeClr val="dk1"/>
                          </a:solidFill>
                          <a:latin typeface="Cambria" pitchFamily="18" charset="0"/>
                          <a:ea typeface="+mn-ea"/>
                          <a:cs typeface="+mn-cs"/>
                        </a:rPr>
                        <a:t>Yellow Green</a:t>
                      </a:r>
                      <a:endParaRPr lang="en-US" sz="1000" b="0" kern="1200" dirty="0">
                        <a:solidFill>
                          <a:schemeClr val="dk1"/>
                        </a:solidFill>
                        <a:latin typeface="Cambria" pitchFamily="18" charset="0"/>
                        <a:ea typeface="+mn-ea"/>
                        <a:cs typeface="+mn-cs"/>
                      </a:endParaRPr>
                    </a:p>
                  </a:txBody>
                  <a:tcPr/>
                </a:tc>
              </a:tr>
              <a:tr h="315602">
                <a:tc>
                  <a:txBody>
                    <a:bodyPr/>
                    <a:lstStyle/>
                    <a:p>
                      <a:r>
                        <a:rPr lang="en-US" sz="1000" b="0" kern="1200" dirty="0" smtClean="0">
                          <a:solidFill>
                            <a:schemeClr val="dk1"/>
                          </a:solidFill>
                          <a:latin typeface="Cambria" pitchFamily="18" charset="0"/>
                          <a:ea typeface="+mn-ea"/>
                          <a:cs typeface="+mn-cs"/>
                        </a:rPr>
                        <a:t>Size</a:t>
                      </a:r>
                      <a:endParaRPr lang="en-US" sz="1000" b="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kern="1200" dirty="0" smtClean="0">
                          <a:solidFill>
                            <a:schemeClr val="dk1"/>
                          </a:solidFill>
                          <a:latin typeface="Cambria" pitchFamily="18" charset="0"/>
                          <a:ea typeface="+mn-ea"/>
                          <a:cs typeface="+mn-cs"/>
                        </a:rPr>
                        <a:t>190 mm X 54 mm X 13.5 mm</a:t>
                      </a:r>
                      <a:endParaRPr lang="en-US" sz="1000" b="0" kern="1200" dirty="0">
                        <a:solidFill>
                          <a:schemeClr val="dk1"/>
                        </a:solidFill>
                        <a:latin typeface="Cambria" pitchFamily="18" charset="0"/>
                        <a:ea typeface="+mn-ea"/>
                        <a:cs typeface="+mn-cs"/>
                      </a:endParaRPr>
                    </a:p>
                  </a:txBody>
                  <a:tcPr/>
                </a:tc>
              </a:tr>
              <a:tr h="408584">
                <a:tc>
                  <a:txBody>
                    <a:bodyPr/>
                    <a:lstStyle/>
                    <a:p>
                      <a:r>
                        <a:rPr lang="en-US" sz="1000" b="0" kern="1200" dirty="0" smtClean="0">
                          <a:solidFill>
                            <a:schemeClr val="dk1"/>
                          </a:solidFill>
                          <a:latin typeface="Cambria" pitchFamily="18" charset="0"/>
                          <a:ea typeface="+mn-ea"/>
                          <a:cs typeface="+mn-cs"/>
                        </a:rPr>
                        <a:t>Brightness Control</a:t>
                      </a:r>
                      <a:endParaRPr lang="en-US" sz="1000" b="0" dirty="0">
                        <a:latin typeface="Cambria" pitchFamily="18" charset="0"/>
                      </a:endParaRPr>
                    </a:p>
                  </a:txBody>
                  <a:tcPr/>
                </a:tc>
                <a:tc>
                  <a:txBody>
                    <a:bodyPr/>
                    <a:lstStyle/>
                    <a:p>
                      <a:r>
                        <a:rPr lang="en-US" sz="1000" b="0" kern="1200" dirty="0" smtClean="0">
                          <a:solidFill>
                            <a:schemeClr val="dk1"/>
                          </a:solidFill>
                          <a:latin typeface="Cambria" pitchFamily="18" charset="0"/>
                          <a:ea typeface="+mn-ea"/>
                          <a:cs typeface="+mn-cs"/>
                        </a:rPr>
                        <a:t>Programmable</a:t>
                      </a:r>
                    </a:p>
                    <a:p>
                      <a:r>
                        <a:rPr lang="en-US" sz="1000" b="0" kern="1200" dirty="0" smtClean="0">
                          <a:solidFill>
                            <a:schemeClr val="dk1"/>
                          </a:solidFill>
                          <a:latin typeface="Cambria" pitchFamily="18" charset="0"/>
                          <a:ea typeface="+mn-ea"/>
                          <a:cs typeface="+mn-cs"/>
                        </a:rPr>
                        <a:t>Contrast Control, </a:t>
                      </a:r>
                      <a:endParaRPr lang="en-US" sz="1000" b="0" kern="1200" dirty="0">
                        <a:solidFill>
                          <a:schemeClr val="dk1"/>
                        </a:solidFill>
                        <a:latin typeface="Cambria" pitchFamily="18" charset="0"/>
                        <a:ea typeface="+mn-ea"/>
                        <a:cs typeface="+mn-cs"/>
                      </a:endParaRPr>
                    </a:p>
                  </a:txBody>
                  <a:tcPr/>
                </a:tc>
              </a:tr>
              <a:tr h="201016">
                <a:tc>
                  <a:txBody>
                    <a:bodyPr/>
                    <a:lstStyle/>
                    <a:p>
                      <a:pPr lvl="0"/>
                      <a:r>
                        <a:rPr lang="en-US" sz="1000" b="0" kern="1200" dirty="0" smtClean="0">
                          <a:solidFill>
                            <a:schemeClr val="dk1"/>
                          </a:solidFill>
                          <a:latin typeface="Cambria" pitchFamily="18" charset="0"/>
                          <a:ea typeface="+mn-ea"/>
                          <a:cs typeface="+mn-cs"/>
                        </a:rPr>
                        <a:t>Backlight</a:t>
                      </a:r>
                      <a:endParaRPr lang="en-US" sz="1000" b="0" dirty="0">
                        <a:latin typeface="Cambria" pitchFamily="18" charset="0"/>
                      </a:endParaRPr>
                    </a:p>
                  </a:txBody>
                  <a:tcPr/>
                </a:tc>
                <a:tc>
                  <a:txBody>
                    <a:bodyPr/>
                    <a:lstStyle/>
                    <a:p>
                      <a:r>
                        <a:rPr lang="en-US" sz="1000" b="0" kern="1200" dirty="0" smtClean="0">
                          <a:solidFill>
                            <a:schemeClr val="dk1"/>
                          </a:solidFill>
                          <a:latin typeface="Cambria" pitchFamily="18" charset="0"/>
                          <a:ea typeface="+mn-ea"/>
                          <a:cs typeface="+mn-cs"/>
                        </a:rPr>
                        <a:t>Programmable</a:t>
                      </a:r>
                      <a:endParaRPr lang="en-US" sz="1000" b="0" kern="1200" dirty="0">
                        <a:solidFill>
                          <a:schemeClr val="dk1"/>
                        </a:solidFill>
                        <a:latin typeface="Cambria" pitchFamily="18" charset="0"/>
                        <a:ea typeface="+mn-ea"/>
                        <a:cs typeface="+mn-cs"/>
                      </a:endParaRPr>
                    </a:p>
                  </a:txBody>
                  <a:tcPr/>
                </a:tc>
              </a:tr>
              <a:tr h="277216">
                <a:tc>
                  <a:txBody>
                    <a:bodyPr/>
                    <a:lstStyle/>
                    <a:p>
                      <a:pPr lvl="0"/>
                      <a:r>
                        <a:rPr lang="en-US" sz="1000" b="0" kern="1200" dirty="0" smtClean="0">
                          <a:solidFill>
                            <a:schemeClr val="dk1"/>
                          </a:solidFill>
                          <a:latin typeface="Cambria" pitchFamily="18" charset="0"/>
                          <a:ea typeface="+mn-ea"/>
                          <a:cs typeface="+mn-cs"/>
                        </a:rPr>
                        <a:t>Character set	</a:t>
                      </a:r>
                      <a:endParaRPr lang="en-US" sz="1000" b="0" dirty="0">
                        <a:latin typeface="Cambria" pitchFamily="18" charset="0"/>
                      </a:endParaRPr>
                    </a:p>
                  </a:txBody>
                  <a:tcPr/>
                </a:tc>
                <a:tc>
                  <a:txBody>
                    <a:bodyPr/>
                    <a:lstStyle/>
                    <a:p>
                      <a:r>
                        <a:rPr lang="en-US" sz="1000" b="0" kern="1200" dirty="0" smtClean="0">
                          <a:solidFill>
                            <a:schemeClr val="dk1"/>
                          </a:solidFill>
                          <a:latin typeface="Cambria" pitchFamily="18" charset="0"/>
                          <a:ea typeface="+mn-ea"/>
                          <a:cs typeface="+mn-cs"/>
                        </a:rPr>
                        <a:t>ASCII, 8 Bit</a:t>
                      </a:r>
                      <a:endParaRPr lang="en-US" sz="1000" b="0" kern="1200" dirty="0">
                        <a:solidFill>
                          <a:schemeClr val="dk1"/>
                        </a:solidFill>
                        <a:latin typeface="Cambria" pitchFamily="18" charset="0"/>
                        <a:ea typeface="+mn-ea"/>
                        <a:cs typeface="+mn-cs"/>
                      </a:endParaRPr>
                    </a:p>
                  </a:txBody>
                  <a:tcPr/>
                </a:tc>
              </a:tr>
              <a:tr h="277216">
                <a:tc>
                  <a:txBody>
                    <a:bodyPr/>
                    <a:lstStyle/>
                    <a:p>
                      <a:pPr lvl="0"/>
                      <a:r>
                        <a:rPr lang="en-US" sz="1000" b="0" kern="1200" dirty="0" smtClean="0">
                          <a:solidFill>
                            <a:schemeClr val="dk1"/>
                          </a:solidFill>
                          <a:latin typeface="Cambria" pitchFamily="18" charset="0"/>
                          <a:ea typeface="+mn-ea"/>
                          <a:cs typeface="+mn-cs"/>
                        </a:rPr>
                        <a:t>Key Pad</a:t>
                      </a:r>
                      <a:endParaRPr lang="en-US" sz="1000" b="0" dirty="0">
                        <a:latin typeface="Cambria" pitchFamily="18" charset="0"/>
                      </a:endParaRPr>
                    </a:p>
                  </a:txBody>
                  <a:tcPr/>
                </a:tc>
                <a:tc>
                  <a:txBody>
                    <a:bodyPr/>
                    <a:lstStyle/>
                    <a:p>
                      <a:r>
                        <a:rPr lang="en-US" sz="1000" b="0" kern="1200" dirty="0" smtClean="0">
                          <a:solidFill>
                            <a:schemeClr val="dk1"/>
                          </a:solidFill>
                          <a:latin typeface="Cambria" pitchFamily="18" charset="0"/>
                          <a:ea typeface="+mn-ea"/>
                          <a:cs typeface="+mn-cs"/>
                        </a:rPr>
                        <a:t>8 Keys (3 Rows X 8 Columns)</a:t>
                      </a:r>
                      <a:endParaRPr lang="en-US" sz="1000" b="0" kern="1200" dirty="0">
                        <a:solidFill>
                          <a:schemeClr val="dk1"/>
                        </a:solidFill>
                        <a:latin typeface="Cambria" pitchFamily="18" charset="0"/>
                        <a:ea typeface="+mn-ea"/>
                        <a:cs typeface="+mn-cs"/>
                      </a:endParaRPr>
                    </a:p>
                  </a:txBody>
                  <a:tcPr/>
                </a:tc>
              </a:tr>
              <a:tr h="277216">
                <a:tc>
                  <a:txBody>
                    <a:bodyPr/>
                    <a:lstStyle/>
                    <a:p>
                      <a:pPr lvl="0"/>
                      <a:r>
                        <a:rPr lang="en-US" sz="1000" b="0" kern="1200" dirty="0" smtClean="0">
                          <a:solidFill>
                            <a:schemeClr val="dk1"/>
                          </a:solidFill>
                          <a:latin typeface="Cambria" pitchFamily="18" charset="0"/>
                          <a:ea typeface="+mn-ea"/>
                          <a:cs typeface="+mn-cs"/>
                        </a:rPr>
                        <a:t>Rated Input Voltage </a:t>
                      </a:r>
                      <a:endParaRPr lang="en-US" sz="1000" b="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0" kern="1200" dirty="0" smtClean="0">
                          <a:solidFill>
                            <a:schemeClr val="dk1"/>
                          </a:solidFill>
                          <a:latin typeface="Cambria" pitchFamily="18" charset="0"/>
                          <a:ea typeface="+mn-ea"/>
                          <a:cs typeface="+mn-cs"/>
                        </a:rPr>
                        <a:t>77-125 V DC</a:t>
                      </a:r>
                    </a:p>
                    <a:p>
                      <a:r>
                        <a:rPr lang="en-US" sz="1000" b="0" kern="1200" dirty="0" smtClean="0">
                          <a:solidFill>
                            <a:schemeClr val="dk1"/>
                          </a:solidFill>
                          <a:latin typeface="Cambria" pitchFamily="18" charset="0"/>
                          <a:ea typeface="+mn-ea"/>
                          <a:cs typeface="+mn-cs"/>
                        </a:rPr>
                        <a:t>Power</a:t>
                      </a:r>
                      <a:r>
                        <a:rPr lang="en-US" sz="1000" b="0" kern="1200" baseline="0" dirty="0" smtClean="0">
                          <a:solidFill>
                            <a:schemeClr val="dk1"/>
                          </a:solidFill>
                          <a:latin typeface="Cambria" pitchFamily="18" charset="0"/>
                          <a:ea typeface="+mn-ea"/>
                          <a:cs typeface="+mn-cs"/>
                        </a:rPr>
                        <a:t> 3.0 W</a:t>
                      </a:r>
                      <a:endParaRPr lang="en-US" sz="1000" b="0" kern="1200" dirty="0">
                        <a:solidFill>
                          <a:schemeClr val="dk1"/>
                        </a:solidFill>
                        <a:latin typeface="Cambria" pitchFamily="18" charset="0"/>
                        <a:ea typeface="+mn-ea"/>
                        <a:cs typeface="+mn-cs"/>
                      </a:endParaRPr>
                    </a:p>
                  </a:txBody>
                  <a:tcPr/>
                </a:tc>
              </a:tr>
            </a:tbl>
          </a:graphicData>
        </a:graphic>
      </p:graphicFrame>
      <p:pic>
        <p:nvPicPr>
          <p:cNvPr id="20" name="Picture 19"/>
          <p:cNvPicPr/>
          <p:nvPr/>
        </p:nvPicPr>
        <p:blipFill>
          <a:blip r:embed="rId5" cstate="print"/>
          <a:srcRect/>
          <a:stretch>
            <a:fillRect/>
          </a:stretch>
        </p:blipFill>
        <p:spPr bwMode="auto">
          <a:xfrm>
            <a:off x="1600200" y="381000"/>
            <a:ext cx="381000" cy="304800"/>
          </a:xfrm>
          <a:prstGeom prst="rect">
            <a:avLst/>
          </a:prstGeom>
          <a:noFill/>
          <a:ln w="9525">
            <a:noFill/>
            <a:miter lim="800000"/>
            <a:headEnd/>
            <a:tailEnd/>
          </a:ln>
        </p:spPr>
      </p:pic>
      <p:pic>
        <p:nvPicPr>
          <p:cNvPr id="21" name="Picture 4" descr="C:\Documents and Settings\Documentation\Desktop\rail photos\_68561220_train_story_pics_from_kashmir(21).jpg"/>
          <p:cNvPicPr>
            <a:picLocks noChangeAspect="1" noChangeArrowheads="1"/>
          </p:cNvPicPr>
          <p:nvPr/>
        </p:nvPicPr>
        <p:blipFill>
          <a:blip r:embed="rId6" cstate="print"/>
          <a:srcRect/>
          <a:stretch>
            <a:fillRect/>
          </a:stretch>
        </p:blipFill>
        <p:spPr bwMode="auto">
          <a:xfrm>
            <a:off x="914400" y="5943600"/>
            <a:ext cx="1143000" cy="914400"/>
          </a:xfrm>
          <a:prstGeom prst="rect">
            <a:avLst/>
          </a:prstGeom>
          <a:noFill/>
        </p:spPr>
      </p:pic>
      <p:pic>
        <p:nvPicPr>
          <p:cNvPr id="23" name="Picture 22" descr="C:\Documents and Settings\Documentation\Desktop\rail photos\9e6577790d8e92da13f7ca86bafeb5f5.jpg"/>
          <p:cNvPicPr>
            <a:picLocks noChangeAspect="1" noChangeArrowheads="1"/>
          </p:cNvPicPr>
          <p:nvPr/>
        </p:nvPicPr>
        <p:blipFill>
          <a:blip r:embed="rId7" cstate="print"/>
          <a:srcRect/>
          <a:stretch>
            <a:fillRect/>
          </a:stretch>
        </p:blipFill>
        <p:spPr bwMode="auto">
          <a:xfrm>
            <a:off x="2057400" y="5943600"/>
            <a:ext cx="1142999" cy="914400"/>
          </a:xfrm>
          <a:prstGeom prst="rect">
            <a:avLst/>
          </a:prstGeom>
          <a:noFill/>
        </p:spPr>
      </p:pic>
      <p:pic>
        <p:nvPicPr>
          <p:cNvPr id="24" name="Picture 1" descr="C:\Documents and Settings\Documentation\Desktop\rail photos\6101.1228412845.jpg"/>
          <p:cNvPicPr>
            <a:picLocks noChangeAspect="1" noChangeArrowheads="1"/>
          </p:cNvPicPr>
          <p:nvPr/>
        </p:nvPicPr>
        <p:blipFill>
          <a:blip r:embed="rId8" cstate="print"/>
          <a:srcRect/>
          <a:stretch>
            <a:fillRect/>
          </a:stretch>
        </p:blipFill>
        <p:spPr bwMode="auto">
          <a:xfrm>
            <a:off x="3200400" y="5943600"/>
            <a:ext cx="1143000" cy="914400"/>
          </a:xfrm>
          <a:prstGeom prst="rect">
            <a:avLst/>
          </a:prstGeom>
          <a:noFill/>
        </p:spPr>
      </p:pic>
      <p:pic>
        <p:nvPicPr>
          <p:cNvPr id="31" name="Picture 2" descr="C:\Documents and Settings\Documentation\Desktop\rail photos\wdp4.jpg"/>
          <p:cNvPicPr>
            <a:picLocks noChangeAspect="1" noChangeArrowheads="1"/>
          </p:cNvPicPr>
          <p:nvPr/>
        </p:nvPicPr>
        <p:blipFill>
          <a:blip r:embed="rId9" cstate="print"/>
          <a:srcRect/>
          <a:stretch>
            <a:fillRect/>
          </a:stretch>
        </p:blipFill>
        <p:spPr bwMode="auto">
          <a:xfrm>
            <a:off x="4343400" y="5943600"/>
            <a:ext cx="1263246" cy="914400"/>
          </a:xfrm>
          <a:prstGeom prst="rect">
            <a:avLst/>
          </a:prstGeom>
          <a:noFill/>
        </p:spPr>
      </p:pic>
      <p:pic>
        <p:nvPicPr>
          <p:cNvPr id="32" name="Picture 3" descr="C:\Documents and Settings\Documentation\Desktop\rail photos\4998782777_e48e0de196_z.jpg"/>
          <p:cNvPicPr>
            <a:picLocks noChangeAspect="1" noChangeArrowheads="1"/>
          </p:cNvPicPr>
          <p:nvPr/>
        </p:nvPicPr>
        <p:blipFill>
          <a:blip r:embed="rId10" cstate="print"/>
          <a:srcRect/>
          <a:stretch>
            <a:fillRect/>
          </a:stretch>
        </p:blipFill>
        <p:spPr bwMode="auto">
          <a:xfrm>
            <a:off x="5562600" y="5943601"/>
            <a:ext cx="1219200" cy="914400"/>
          </a:xfrm>
          <a:prstGeom prst="rect">
            <a:avLst/>
          </a:prstGeom>
          <a:noFill/>
        </p:spPr>
      </p:pic>
      <p:pic>
        <p:nvPicPr>
          <p:cNvPr id="33" name="Picture 5" descr="C:\Documents and Settings\Documentation\Desktop\rail photos\ICE3_in_Cologne.jpg"/>
          <p:cNvPicPr>
            <a:picLocks noChangeAspect="1" noChangeArrowheads="1"/>
          </p:cNvPicPr>
          <p:nvPr/>
        </p:nvPicPr>
        <p:blipFill>
          <a:blip r:embed="rId11" cstate="print"/>
          <a:srcRect/>
          <a:stretch>
            <a:fillRect/>
          </a:stretch>
        </p:blipFill>
        <p:spPr bwMode="auto">
          <a:xfrm>
            <a:off x="6781800" y="5943600"/>
            <a:ext cx="1222269" cy="914400"/>
          </a:xfrm>
          <a:prstGeom prst="rect">
            <a:avLst/>
          </a:prstGeom>
          <a:noFill/>
        </p:spPr>
      </p:pic>
      <p:pic>
        <p:nvPicPr>
          <p:cNvPr id="34" name="Picture 2" descr="D:\N&amp;S Logo.jpg"/>
          <p:cNvPicPr>
            <a:picLocks noChangeAspect="1" noChangeArrowheads="1"/>
          </p:cNvPicPr>
          <p:nvPr/>
        </p:nvPicPr>
        <p:blipFill>
          <a:blip r:embed="rId12" cstate="print"/>
          <a:srcRect/>
          <a:stretch>
            <a:fillRect/>
          </a:stretch>
        </p:blipFill>
        <p:spPr bwMode="auto">
          <a:xfrm>
            <a:off x="8077200" y="6019800"/>
            <a:ext cx="914400" cy="697523"/>
          </a:xfrm>
          <a:prstGeom prst="rect">
            <a:avLst/>
          </a:prstGeom>
          <a:noFill/>
        </p:spPr>
      </p:pic>
      <p:pic>
        <p:nvPicPr>
          <p:cNvPr id="66563" name="Picture 3" descr="D:\PHOTOS\NSDT PHOTOS\DSC08573.JPG"/>
          <p:cNvPicPr>
            <a:picLocks noChangeAspect="1" noChangeArrowheads="1"/>
          </p:cNvPicPr>
          <p:nvPr/>
        </p:nvPicPr>
        <p:blipFill>
          <a:blip r:embed="rId13" cstate="print"/>
          <a:srcRect/>
          <a:stretch>
            <a:fillRect/>
          </a:stretch>
        </p:blipFill>
        <p:spPr bwMode="auto">
          <a:xfrm>
            <a:off x="914400" y="1066800"/>
            <a:ext cx="2438400" cy="18288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28600"/>
            <a:ext cx="7848600" cy="523220"/>
          </a:xfrm>
          <a:prstGeom prst="rect">
            <a:avLst/>
          </a:prstGeom>
        </p:spPr>
        <p:txBody>
          <a:bodyPr wrap="square">
            <a:spAutoFit/>
          </a:bodyPr>
          <a:lstStyle/>
          <a:p>
            <a:pPr algn="ctr"/>
            <a:r>
              <a:rPr lang="en-US" sz="2800" b="1" dirty="0" smtClean="0">
                <a:latin typeface="Cambria" pitchFamily="18" charset="0"/>
              </a:rPr>
              <a:t>AMPLIFIER TO SENSOR OIL CIRCUIT – NS1080</a:t>
            </a:r>
            <a:endParaRPr lang="en-US" sz="2400" b="1" dirty="0">
              <a:latin typeface="Cambria" pitchFamily="18" charset="0"/>
            </a:endParaRPr>
          </a:p>
        </p:txBody>
      </p:sp>
      <p:pic>
        <p:nvPicPr>
          <p:cNvPr id="1026" name="Picture 2" descr="D:\PHOTOS\DIFFERENTIAL AMP PHOTOS\DSC00234.JPG"/>
          <p:cNvPicPr>
            <a:picLocks noChangeAspect="1" noChangeArrowheads="1"/>
          </p:cNvPicPr>
          <p:nvPr/>
        </p:nvPicPr>
        <p:blipFill>
          <a:blip r:embed="rId2" cstate="print"/>
          <a:srcRect/>
          <a:stretch>
            <a:fillRect/>
          </a:stretch>
        </p:blipFill>
        <p:spPr bwMode="auto">
          <a:xfrm>
            <a:off x="914400" y="914400"/>
            <a:ext cx="2209800" cy="1657350"/>
          </a:xfrm>
          <a:prstGeom prst="rect">
            <a:avLst/>
          </a:prstGeom>
          <a:noFill/>
        </p:spPr>
      </p:pic>
      <p:sp>
        <p:nvSpPr>
          <p:cNvPr id="1027" name="Rectangle 3"/>
          <p:cNvSpPr>
            <a:spLocks noChangeArrowheads="1"/>
          </p:cNvSpPr>
          <p:nvPr/>
        </p:nvSpPr>
        <p:spPr bwMode="auto">
          <a:xfrm>
            <a:off x="3124200" y="914400"/>
            <a:ext cx="3429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mbria" pitchFamily="18" charset="0"/>
                <a:ea typeface="Calibri" pitchFamily="34" charset="0"/>
                <a:cs typeface="Tahoma" pitchFamily="34" charset="0"/>
              </a:rPr>
              <a:t>The NSSPT Developed Differential Amplifier powers two </a:t>
            </a:r>
            <a:r>
              <a:rPr kumimoji="0" lang="en-US" sz="1000" b="0" i="0" u="none" strike="noStrike" cap="none" normalizeH="0" baseline="0" dirty="0" err="1" smtClean="0">
                <a:ln>
                  <a:noFill/>
                </a:ln>
                <a:solidFill>
                  <a:srgbClr val="000000"/>
                </a:solidFill>
                <a:effectLst/>
                <a:latin typeface="Cambria" pitchFamily="18" charset="0"/>
                <a:ea typeface="Calibri" pitchFamily="34" charset="0"/>
                <a:cs typeface="Tahoma" pitchFamily="34" charset="0"/>
              </a:rPr>
              <a:t>two</a:t>
            </a:r>
            <a:r>
              <a:rPr kumimoji="0" lang="en-US" sz="1000" b="0" i="0" u="none" strike="noStrike" cap="none" normalizeH="0" baseline="0" dirty="0" smtClean="0">
                <a:ln>
                  <a:noFill/>
                </a:ln>
                <a:solidFill>
                  <a:srgbClr val="000000"/>
                </a:solidFill>
                <a:effectLst/>
                <a:latin typeface="Cambria" pitchFamily="18" charset="0"/>
                <a:ea typeface="Calibri" pitchFamily="34" charset="0"/>
                <a:cs typeface="Tahoma" pitchFamily="34" charset="0"/>
              </a:rPr>
              <a:t>-wire loop powered 4-20mA pressure sensors and produces a single three-wire 4-20mA signal, which is proportional to the difference between the two inputs.</a:t>
            </a:r>
            <a:endParaRPr kumimoji="0" lang="en-US" sz="1000" b="0" i="0" u="none" strike="noStrike" cap="none" normalizeH="0" baseline="0" dirty="0" smtClean="0">
              <a:ln>
                <a:noFill/>
              </a:ln>
              <a:solidFill>
                <a:schemeClr val="tx1"/>
              </a:solidFill>
              <a:effectLst/>
              <a:latin typeface="Cambria" pitchFamily="18" charset="0"/>
            </a:endParaRPr>
          </a:p>
        </p:txBody>
      </p:sp>
      <p:pic>
        <p:nvPicPr>
          <p:cNvPr id="1028" name="Picture 4" descr="D:\PHOTOS\DIFFERENTIAL AMP PHOTOS\DSC00236.JPG"/>
          <p:cNvPicPr>
            <a:picLocks noChangeAspect="1" noChangeArrowheads="1"/>
          </p:cNvPicPr>
          <p:nvPr/>
        </p:nvPicPr>
        <p:blipFill>
          <a:blip r:embed="rId3" cstate="print"/>
          <a:srcRect/>
          <a:stretch>
            <a:fillRect/>
          </a:stretch>
        </p:blipFill>
        <p:spPr bwMode="auto">
          <a:xfrm>
            <a:off x="914400" y="2819400"/>
            <a:ext cx="2209800" cy="1657350"/>
          </a:xfrm>
          <a:prstGeom prst="rect">
            <a:avLst/>
          </a:prstGeom>
          <a:noFill/>
        </p:spPr>
      </p:pic>
      <p:graphicFrame>
        <p:nvGraphicFramePr>
          <p:cNvPr id="8" name="Table 7"/>
          <p:cNvGraphicFramePr>
            <a:graphicFrameLocks noGrp="1"/>
          </p:cNvGraphicFramePr>
          <p:nvPr/>
        </p:nvGraphicFramePr>
        <p:xfrm>
          <a:off x="3352800" y="1828800"/>
          <a:ext cx="3048000" cy="4058350"/>
        </p:xfrm>
        <a:graphic>
          <a:graphicData uri="http://schemas.openxmlformats.org/drawingml/2006/table">
            <a:tbl>
              <a:tblPr firstRow="1" bandRow="1">
                <a:tableStyleId>{5C22544A-7EE6-4342-B048-85BDC9FD1C3A}</a:tableStyleId>
              </a:tblPr>
              <a:tblGrid>
                <a:gridCol w="1177636"/>
                <a:gridCol w="1870364"/>
              </a:tblGrid>
              <a:tr h="377154">
                <a:tc gridSpan="2">
                  <a:txBody>
                    <a:bodyPr/>
                    <a:lstStyle/>
                    <a:p>
                      <a:pPr algn="ctr"/>
                      <a:r>
                        <a:rPr lang="en-US" dirty="0" smtClean="0">
                          <a:latin typeface="Cambria" pitchFamily="18" charset="0"/>
                        </a:rPr>
                        <a:t>SPECIFICATION</a:t>
                      </a:r>
                      <a:endParaRPr lang="en-US" dirty="0">
                        <a:latin typeface="Cambria" pitchFamily="18" charset="0"/>
                      </a:endParaRPr>
                    </a:p>
                  </a:txBody>
                  <a:tcPr/>
                </a:tc>
                <a:tc hMerge="1">
                  <a:txBody>
                    <a:bodyPr/>
                    <a:lstStyle/>
                    <a:p>
                      <a:endParaRPr lang="en-US" dirty="0"/>
                    </a:p>
                  </a:txBody>
                  <a:tcPr/>
                </a:tc>
              </a:tr>
              <a:tr h="275008">
                <a:tc>
                  <a:txBody>
                    <a:bodyPr/>
                    <a:lstStyle/>
                    <a:p>
                      <a:pPr marL="342900" marR="0" lvl="0" indent="-342900" algn="l">
                        <a:lnSpc>
                          <a:spcPct val="115000"/>
                        </a:lnSpc>
                        <a:spcBef>
                          <a:spcPts val="0"/>
                        </a:spcBef>
                        <a:spcAft>
                          <a:spcPts val="0"/>
                        </a:spcAft>
                        <a:buFont typeface="+mj-lt"/>
                        <a:buNone/>
                      </a:pPr>
                      <a:r>
                        <a:rPr lang="en-US" sz="1000" kern="1200" dirty="0" smtClean="0">
                          <a:solidFill>
                            <a:schemeClr val="dk1"/>
                          </a:solidFill>
                          <a:latin typeface="Cambria" pitchFamily="18" charset="0"/>
                          <a:ea typeface="+mn-ea"/>
                          <a:cs typeface="+mn-cs"/>
                        </a:rPr>
                        <a:t>Operating Voltage</a:t>
                      </a:r>
                    </a:p>
                    <a:p>
                      <a:pPr marL="342900" marR="0" lvl="0" indent="-342900" algn="l">
                        <a:lnSpc>
                          <a:spcPct val="115000"/>
                        </a:lnSpc>
                        <a:spcBef>
                          <a:spcPts val="0"/>
                        </a:spcBef>
                        <a:spcAft>
                          <a:spcPts val="0"/>
                        </a:spcAft>
                        <a:buFont typeface="+mj-lt"/>
                        <a:buNone/>
                      </a:pPr>
                      <a:r>
                        <a:rPr lang="en-US" sz="1000" kern="1200" dirty="0" smtClean="0">
                          <a:solidFill>
                            <a:schemeClr val="dk1"/>
                          </a:solidFill>
                          <a:latin typeface="Cambria" pitchFamily="18" charset="0"/>
                          <a:ea typeface="+mn-ea"/>
                          <a:cs typeface="+mn-cs"/>
                        </a:rPr>
                        <a:t>Area U</a:t>
                      </a:r>
                      <a:r>
                        <a:rPr lang="en-US" sz="1000" kern="1200" baseline="-25000" dirty="0" smtClean="0">
                          <a:solidFill>
                            <a:schemeClr val="dk1"/>
                          </a:solidFill>
                          <a:latin typeface="Cambria" pitchFamily="18" charset="0"/>
                          <a:ea typeface="+mn-ea"/>
                          <a:cs typeface="+mn-cs"/>
                        </a:rPr>
                        <a:t>B</a:t>
                      </a:r>
                      <a:endParaRPr lang="en-US" sz="1000" dirty="0">
                        <a:latin typeface="Cambria" pitchFamily="18" charset="0"/>
                      </a:endParaRPr>
                    </a:p>
                  </a:txBody>
                  <a:tcPr/>
                </a:tc>
                <a:tc>
                  <a:txBody>
                    <a:bodyPr/>
                    <a:lstStyle/>
                    <a:p>
                      <a:pPr marL="342900" marR="0" lvl="0" indent="-342900" algn="l" defTabSz="914400" rtl="0" eaLnBrk="1" fontAlgn="auto" latinLnBrk="0" hangingPunct="1">
                        <a:lnSpc>
                          <a:spcPct val="115000"/>
                        </a:lnSpc>
                        <a:spcBef>
                          <a:spcPts val="0"/>
                        </a:spcBef>
                        <a:spcAft>
                          <a:spcPts val="0"/>
                        </a:spcAft>
                        <a:buClrTx/>
                        <a:buSzTx/>
                        <a:buFont typeface="+mj-lt"/>
                        <a:buNone/>
                        <a:tabLst/>
                        <a:defRPr/>
                      </a:pPr>
                      <a:r>
                        <a:rPr lang="en-US" sz="1000" kern="1200" dirty="0" smtClean="0">
                          <a:solidFill>
                            <a:schemeClr val="dk1"/>
                          </a:solidFill>
                          <a:latin typeface="Cambria" pitchFamily="18" charset="0"/>
                          <a:ea typeface="+mn-ea"/>
                          <a:cs typeface="+mn-cs"/>
                        </a:rPr>
                        <a:t>18…..30 V DC</a:t>
                      </a:r>
                    </a:p>
                    <a:p>
                      <a:pPr marL="342900" marR="0" lvl="0" indent="-342900" algn="l" defTabSz="914400" rtl="0" eaLnBrk="1" fontAlgn="auto" latinLnBrk="0" hangingPunct="1">
                        <a:lnSpc>
                          <a:spcPct val="115000"/>
                        </a:lnSpc>
                        <a:spcBef>
                          <a:spcPts val="0"/>
                        </a:spcBef>
                        <a:spcAft>
                          <a:spcPts val="0"/>
                        </a:spcAft>
                        <a:buClrTx/>
                        <a:buSzTx/>
                        <a:buFont typeface="+mj-lt"/>
                        <a:buNone/>
                        <a:tabLst/>
                        <a:defRPr/>
                      </a:pPr>
                      <a:endParaRPr lang="en-US" sz="1000" kern="1200" dirty="0" smtClean="0">
                        <a:solidFill>
                          <a:schemeClr val="dk1"/>
                        </a:solidFill>
                        <a:latin typeface="Cambria" pitchFamily="18" charset="0"/>
                        <a:ea typeface="+mn-ea"/>
                        <a:cs typeface="+mn-cs"/>
                      </a:endParaRPr>
                    </a:p>
                  </a:txBody>
                  <a:tcPr/>
                </a:tc>
              </a:tr>
              <a:tr h="251436">
                <a:tc>
                  <a:txBody>
                    <a:bodyPr/>
                    <a:lstStyle/>
                    <a:p>
                      <a:pPr algn="l"/>
                      <a:r>
                        <a:rPr lang="en-US" sz="1000" kern="1200" dirty="0" smtClean="0">
                          <a:solidFill>
                            <a:schemeClr val="dk1"/>
                          </a:solidFill>
                          <a:latin typeface="Cambria" pitchFamily="18" charset="0"/>
                          <a:ea typeface="+mn-ea"/>
                          <a:cs typeface="+mn-cs"/>
                        </a:rPr>
                        <a:t>Output Signal IP </a:t>
                      </a:r>
                      <a:endParaRPr lang="en-US" sz="1000" dirty="0">
                        <a:latin typeface="Cambria" pitchFamily="18" charset="0"/>
                      </a:endParaRPr>
                    </a:p>
                  </a:txBody>
                  <a:tcPr/>
                </a:tc>
                <a:tc>
                  <a:txBody>
                    <a:bodyPr/>
                    <a:lstStyle/>
                    <a:p>
                      <a:pPr algn="l"/>
                      <a:r>
                        <a:rPr lang="en-US" sz="1000" kern="1200" dirty="0" smtClean="0">
                          <a:solidFill>
                            <a:schemeClr val="dk1"/>
                          </a:solidFill>
                          <a:latin typeface="Cambria" pitchFamily="18" charset="0"/>
                          <a:ea typeface="+mn-ea"/>
                          <a:cs typeface="+mn-cs"/>
                        </a:rPr>
                        <a:t>4…..20 </a:t>
                      </a:r>
                      <a:r>
                        <a:rPr lang="en-US" sz="1000" kern="1200" dirty="0" err="1" smtClean="0">
                          <a:solidFill>
                            <a:schemeClr val="dk1"/>
                          </a:solidFill>
                          <a:latin typeface="Cambria" pitchFamily="18" charset="0"/>
                          <a:ea typeface="+mn-ea"/>
                          <a:cs typeface="+mn-cs"/>
                        </a:rPr>
                        <a:t>mA</a:t>
                      </a:r>
                      <a:endParaRPr lang="en-US" sz="1000" kern="1200" dirty="0">
                        <a:solidFill>
                          <a:schemeClr val="dk1"/>
                        </a:solidFill>
                        <a:latin typeface="Cambria" pitchFamily="18" charset="0"/>
                        <a:ea typeface="+mn-ea"/>
                        <a:cs typeface="+mn-cs"/>
                      </a:endParaRPr>
                    </a:p>
                  </a:txBody>
                  <a:tcPr/>
                </a:tc>
              </a:tr>
              <a:tr h="408584">
                <a:tc>
                  <a:txBody>
                    <a:bodyPr/>
                    <a:lstStyle/>
                    <a:p>
                      <a:pPr algn="l"/>
                      <a:r>
                        <a:rPr lang="en-US" sz="1000" kern="1200" dirty="0" smtClean="0">
                          <a:solidFill>
                            <a:schemeClr val="dk1"/>
                          </a:solidFill>
                          <a:latin typeface="Cambria" pitchFamily="18" charset="0"/>
                          <a:ea typeface="+mn-ea"/>
                          <a:cs typeface="+mn-cs"/>
                        </a:rPr>
                        <a:t>Measuring Principle</a:t>
                      </a:r>
                      <a:endParaRPr lang="en-US" sz="1000" dirty="0">
                        <a:latin typeface="Cambria" pitchFamily="18" charset="0"/>
                      </a:endParaRPr>
                    </a:p>
                  </a:txBody>
                  <a:tcPr/>
                </a:tc>
                <a:tc>
                  <a:txBody>
                    <a:bodyPr/>
                    <a:lstStyle/>
                    <a:p>
                      <a:pPr algn="l"/>
                      <a:r>
                        <a:rPr lang="en-US" sz="1000" kern="1200" dirty="0" smtClean="0">
                          <a:solidFill>
                            <a:schemeClr val="dk1"/>
                          </a:solidFill>
                          <a:latin typeface="Cambria" pitchFamily="18" charset="0"/>
                          <a:ea typeface="+mn-ea"/>
                          <a:cs typeface="+mn-cs"/>
                        </a:rPr>
                        <a:t>Current Sensing</a:t>
                      </a:r>
                      <a:endParaRPr lang="en-US" sz="1000" kern="1200" dirty="0">
                        <a:solidFill>
                          <a:schemeClr val="dk1"/>
                        </a:solidFill>
                        <a:latin typeface="Cambria" pitchFamily="18" charset="0"/>
                        <a:ea typeface="+mn-ea"/>
                        <a:cs typeface="+mn-cs"/>
                      </a:endParaRPr>
                    </a:p>
                  </a:txBody>
                  <a:tcPr/>
                </a:tc>
              </a:tr>
              <a:tr h="408584">
                <a:tc>
                  <a:txBody>
                    <a:bodyPr/>
                    <a:lstStyle/>
                    <a:p>
                      <a:pPr algn="l"/>
                      <a:r>
                        <a:rPr lang="en-US" sz="1000" kern="1200" dirty="0" smtClean="0">
                          <a:solidFill>
                            <a:schemeClr val="dk1"/>
                          </a:solidFill>
                          <a:latin typeface="Cambria" pitchFamily="18" charset="0"/>
                          <a:ea typeface="+mn-ea"/>
                          <a:cs typeface="+mn-cs"/>
                        </a:rPr>
                        <a:t>Quantity to be measured</a:t>
                      </a:r>
                      <a:endParaRPr lang="en-US" sz="1000" dirty="0">
                        <a:latin typeface="Cambria" pitchFamily="18" charset="0"/>
                      </a:endParaRPr>
                    </a:p>
                  </a:txBody>
                  <a:tcPr/>
                </a:tc>
                <a:tc>
                  <a:txBody>
                    <a:bodyPr/>
                    <a:lstStyle/>
                    <a:p>
                      <a:pPr algn="l"/>
                      <a:r>
                        <a:rPr lang="en-US" sz="1000" kern="1200" dirty="0" smtClean="0">
                          <a:solidFill>
                            <a:schemeClr val="dk1"/>
                          </a:solidFill>
                          <a:latin typeface="Cambria" pitchFamily="18" charset="0"/>
                          <a:ea typeface="+mn-ea"/>
                          <a:cs typeface="+mn-cs"/>
                        </a:rPr>
                        <a:t>Positive differential between    </a:t>
                      </a:r>
                    </a:p>
                    <a:p>
                      <a:pPr algn="l"/>
                      <a:r>
                        <a:rPr lang="en-US" sz="1000" kern="1200" dirty="0" smtClean="0">
                          <a:solidFill>
                            <a:schemeClr val="dk1"/>
                          </a:solidFill>
                          <a:latin typeface="Cambria" pitchFamily="18" charset="0"/>
                          <a:ea typeface="+mn-ea"/>
                          <a:cs typeface="+mn-cs"/>
                        </a:rPr>
                        <a:t>two 4-20mA,       </a:t>
                      </a:r>
                    </a:p>
                    <a:p>
                      <a:pPr algn="l"/>
                      <a:endParaRPr lang="en-US" sz="1000" kern="1200" dirty="0">
                        <a:solidFill>
                          <a:schemeClr val="dk1"/>
                        </a:solidFill>
                        <a:latin typeface="Cambria" pitchFamily="18" charset="0"/>
                        <a:ea typeface="+mn-ea"/>
                        <a:cs typeface="+mn-cs"/>
                      </a:endParaRPr>
                    </a:p>
                  </a:txBody>
                  <a:tcPr/>
                </a:tc>
              </a:tr>
              <a:tr h="392869">
                <a:tc>
                  <a:txBody>
                    <a:bodyPr/>
                    <a:lstStyle/>
                    <a:p>
                      <a:pPr lvl="0"/>
                      <a:r>
                        <a:rPr lang="en-US" sz="1000" kern="1200" dirty="0" smtClean="0">
                          <a:solidFill>
                            <a:schemeClr val="dk1"/>
                          </a:solidFill>
                          <a:latin typeface="Cambria" pitchFamily="18" charset="0"/>
                          <a:ea typeface="+mn-ea"/>
                          <a:cs typeface="+mn-cs"/>
                        </a:rPr>
                        <a:t>Pressure area of sensors</a:t>
                      </a:r>
                      <a:endParaRPr lang="en-US" sz="1000" dirty="0">
                        <a:latin typeface="Cambria" pitchFamily="18" charset="0"/>
                      </a:endParaRPr>
                    </a:p>
                  </a:txBody>
                  <a:tcPr/>
                </a:tc>
                <a:tc>
                  <a:txBody>
                    <a:bodyPr/>
                    <a:lstStyle/>
                    <a:p>
                      <a:pPr lvl="0"/>
                      <a:r>
                        <a:rPr lang="en-US" sz="1000" kern="1200" dirty="0" smtClean="0">
                          <a:solidFill>
                            <a:schemeClr val="dk1"/>
                          </a:solidFill>
                          <a:latin typeface="Cambria" pitchFamily="18" charset="0"/>
                          <a:ea typeface="+mn-ea"/>
                          <a:cs typeface="+mn-cs"/>
                        </a:rPr>
                        <a:t>0…..4 bar (relative)</a:t>
                      </a:r>
                    </a:p>
                  </a:txBody>
                  <a:tcPr/>
                </a:tc>
              </a:tr>
              <a:tr h="408584">
                <a:tc>
                  <a:txBody>
                    <a:bodyPr/>
                    <a:lstStyle/>
                    <a:p>
                      <a:pPr lvl="0"/>
                      <a:r>
                        <a:rPr lang="en-US" sz="1000" kern="1200" dirty="0" smtClean="0">
                          <a:solidFill>
                            <a:schemeClr val="dk1"/>
                          </a:solidFill>
                          <a:latin typeface="Cambria" pitchFamily="18" charset="0"/>
                          <a:ea typeface="+mn-ea"/>
                          <a:cs typeface="+mn-cs"/>
                        </a:rPr>
                        <a:t>Differential pressure area</a:t>
                      </a:r>
                      <a:endParaRPr lang="en-US" sz="100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0…..2 bar (polarized)</a:t>
                      </a:r>
                    </a:p>
                    <a:p>
                      <a:endParaRPr lang="en-US" sz="1000" kern="1200" dirty="0">
                        <a:solidFill>
                          <a:schemeClr val="dk1"/>
                        </a:solidFill>
                        <a:latin typeface="Cambria" pitchFamily="18" charset="0"/>
                        <a:ea typeface="+mn-ea"/>
                        <a:cs typeface="+mn-cs"/>
                      </a:endParaRPr>
                    </a:p>
                  </a:txBody>
                  <a:tcPr/>
                </a:tc>
              </a:tr>
              <a:tr h="408584">
                <a:tc>
                  <a:txBody>
                    <a:bodyPr/>
                    <a:lstStyle/>
                    <a:p>
                      <a:pPr lvl="0"/>
                      <a:r>
                        <a:rPr lang="en-US" sz="1000" kern="1200" dirty="0" smtClean="0">
                          <a:solidFill>
                            <a:schemeClr val="dk1"/>
                          </a:solidFill>
                          <a:latin typeface="Cambria" pitchFamily="18" charset="0"/>
                          <a:ea typeface="+mn-ea"/>
                          <a:cs typeface="+mn-cs"/>
                        </a:rPr>
                        <a:t>Maximum Load resistor</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250Ω</a:t>
                      </a:r>
                      <a:endParaRPr lang="en-US" sz="1000" kern="1200" dirty="0">
                        <a:solidFill>
                          <a:schemeClr val="dk1"/>
                        </a:solidFill>
                        <a:latin typeface="Cambria" pitchFamily="18" charset="0"/>
                        <a:ea typeface="+mn-ea"/>
                        <a:cs typeface="+mn-cs"/>
                      </a:endParaRPr>
                    </a:p>
                  </a:txBody>
                  <a:tcPr/>
                </a:tc>
              </a:tr>
              <a:tr h="408584">
                <a:tc>
                  <a:txBody>
                    <a:bodyPr/>
                    <a:lstStyle/>
                    <a:p>
                      <a:pPr lvl="0"/>
                      <a:r>
                        <a:rPr lang="en-US" sz="1000" kern="1200" dirty="0" smtClean="0">
                          <a:solidFill>
                            <a:schemeClr val="dk1"/>
                          </a:solidFill>
                          <a:latin typeface="Cambria" pitchFamily="18" charset="0"/>
                          <a:ea typeface="+mn-ea"/>
                          <a:cs typeface="+mn-cs"/>
                        </a:rPr>
                        <a:t>Characteristics deviation</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0.25% of full scale</a:t>
                      </a:r>
                      <a:endParaRPr lang="en-US" sz="1000" kern="1200" dirty="0">
                        <a:solidFill>
                          <a:schemeClr val="dk1"/>
                        </a:solidFill>
                        <a:latin typeface="Cambria" pitchFamily="18" charset="0"/>
                        <a:ea typeface="+mn-ea"/>
                        <a:cs typeface="+mn-cs"/>
                      </a:endParaRPr>
                    </a:p>
                  </a:txBody>
                  <a:tcPr/>
                </a:tc>
              </a:tr>
              <a:tr h="408584">
                <a:tc>
                  <a:txBody>
                    <a:bodyPr/>
                    <a:lstStyle/>
                    <a:p>
                      <a:pPr lvl="0"/>
                      <a:r>
                        <a:rPr lang="en-US" sz="1000" kern="1200" dirty="0" smtClean="0">
                          <a:solidFill>
                            <a:schemeClr val="dk1"/>
                          </a:solidFill>
                          <a:latin typeface="Cambria" pitchFamily="18" charset="0"/>
                          <a:ea typeface="+mn-ea"/>
                          <a:cs typeface="+mn-cs"/>
                        </a:rPr>
                        <a:t>Operating Temperature </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-25 to +85°C</a:t>
                      </a:r>
                      <a:endParaRPr lang="en-US" sz="1000" kern="1200" dirty="0">
                        <a:solidFill>
                          <a:schemeClr val="dk1"/>
                        </a:solidFill>
                        <a:latin typeface="Cambria" pitchFamily="18" charset="0"/>
                        <a:ea typeface="+mn-ea"/>
                        <a:cs typeface="+mn-cs"/>
                      </a:endParaRPr>
                    </a:p>
                  </a:txBody>
                  <a:tcPr/>
                </a:tc>
              </a:tr>
            </a:tbl>
          </a:graphicData>
        </a:graphic>
      </p:graphicFrame>
      <p:pic>
        <p:nvPicPr>
          <p:cNvPr id="11" name="Picture 10"/>
          <p:cNvPicPr/>
          <p:nvPr/>
        </p:nvPicPr>
        <p:blipFill>
          <a:blip r:embed="rId4" cstate="print"/>
          <a:srcRect/>
          <a:stretch>
            <a:fillRect/>
          </a:stretch>
        </p:blipFill>
        <p:spPr bwMode="auto">
          <a:xfrm>
            <a:off x="6705600" y="4267200"/>
            <a:ext cx="2133600" cy="1447800"/>
          </a:xfrm>
          <a:prstGeom prst="rect">
            <a:avLst/>
          </a:prstGeom>
          <a:noFill/>
          <a:ln w="9525">
            <a:noFill/>
            <a:miter lim="800000"/>
            <a:headEnd/>
            <a:tailEnd/>
          </a:ln>
        </p:spPr>
      </p:pic>
      <p:sp>
        <p:nvSpPr>
          <p:cNvPr id="12" name="Rectangle 11"/>
          <p:cNvSpPr/>
          <p:nvPr/>
        </p:nvSpPr>
        <p:spPr>
          <a:xfrm>
            <a:off x="6705600" y="3886200"/>
            <a:ext cx="2044791"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OUTER DRAWING</a:t>
            </a:r>
          </a:p>
        </p:txBody>
      </p:sp>
      <p:sp>
        <p:nvSpPr>
          <p:cNvPr id="13" name="Rectangle 12"/>
          <p:cNvSpPr/>
          <p:nvPr/>
        </p:nvSpPr>
        <p:spPr>
          <a:xfrm>
            <a:off x="6705600" y="914400"/>
            <a:ext cx="1475469"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TEST SETUP</a:t>
            </a:r>
          </a:p>
        </p:txBody>
      </p:sp>
      <p:pic>
        <p:nvPicPr>
          <p:cNvPr id="67587" name="Picture 3"/>
          <p:cNvPicPr>
            <a:picLocks noChangeAspect="1" noChangeArrowheads="1"/>
          </p:cNvPicPr>
          <p:nvPr/>
        </p:nvPicPr>
        <p:blipFill>
          <a:blip r:embed="rId5" cstate="print"/>
          <a:srcRect/>
          <a:stretch>
            <a:fillRect/>
          </a:stretch>
        </p:blipFill>
        <p:spPr bwMode="auto">
          <a:xfrm>
            <a:off x="6629400" y="1676400"/>
            <a:ext cx="2062631" cy="1381125"/>
          </a:xfrm>
          <a:prstGeom prst="rect">
            <a:avLst/>
          </a:prstGeom>
          <a:noFill/>
          <a:ln w="9525">
            <a:noFill/>
            <a:miter lim="800000"/>
            <a:headEnd/>
            <a:tailEnd/>
          </a:ln>
        </p:spPr>
      </p:pic>
      <p:pic>
        <p:nvPicPr>
          <p:cNvPr id="22" name="Picture 21"/>
          <p:cNvPicPr/>
          <p:nvPr/>
        </p:nvPicPr>
        <p:blipFill>
          <a:blip r:embed="rId6" cstate="print"/>
          <a:srcRect/>
          <a:stretch>
            <a:fillRect/>
          </a:stretch>
        </p:blipFill>
        <p:spPr bwMode="auto">
          <a:xfrm>
            <a:off x="1066800" y="381000"/>
            <a:ext cx="381000" cy="304800"/>
          </a:xfrm>
          <a:prstGeom prst="rect">
            <a:avLst/>
          </a:prstGeom>
          <a:noFill/>
          <a:ln w="9525">
            <a:noFill/>
            <a:miter lim="800000"/>
            <a:headEnd/>
            <a:tailEnd/>
          </a:ln>
        </p:spPr>
      </p:pic>
      <p:pic>
        <p:nvPicPr>
          <p:cNvPr id="19" name="Picture 4" descr="C:\Documents and Settings\Documentation\Desktop\rail photos\_68561220_train_story_pics_from_kashmir(21).jpg"/>
          <p:cNvPicPr>
            <a:picLocks noChangeAspect="1" noChangeArrowheads="1"/>
          </p:cNvPicPr>
          <p:nvPr/>
        </p:nvPicPr>
        <p:blipFill>
          <a:blip r:embed="rId7" cstate="print"/>
          <a:srcRect/>
          <a:stretch>
            <a:fillRect/>
          </a:stretch>
        </p:blipFill>
        <p:spPr bwMode="auto">
          <a:xfrm>
            <a:off x="914400" y="5943600"/>
            <a:ext cx="1143000" cy="914400"/>
          </a:xfrm>
          <a:prstGeom prst="rect">
            <a:avLst/>
          </a:prstGeom>
          <a:noFill/>
        </p:spPr>
      </p:pic>
      <p:pic>
        <p:nvPicPr>
          <p:cNvPr id="23" name="Picture 22" descr="C:\Documents and Settings\Documentation\Desktop\rail photos\9e6577790d8e92da13f7ca86bafeb5f5.jpg"/>
          <p:cNvPicPr>
            <a:picLocks noChangeAspect="1" noChangeArrowheads="1"/>
          </p:cNvPicPr>
          <p:nvPr/>
        </p:nvPicPr>
        <p:blipFill>
          <a:blip r:embed="rId8" cstate="print"/>
          <a:srcRect/>
          <a:stretch>
            <a:fillRect/>
          </a:stretch>
        </p:blipFill>
        <p:spPr bwMode="auto">
          <a:xfrm>
            <a:off x="2057400" y="5943600"/>
            <a:ext cx="1142999" cy="914400"/>
          </a:xfrm>
          <a:prstGeom prst="rect">
            <a:avLst/>
          </a:prstGeom>
          <a:noFill/>
        </p:spPr>
      </p:pic>
      <p:pic>
        <p:nvPicPr>
          <p:cNvPr id="24" name="Picture 1" descr="C:\Documents and Settings\Documentation\Desktop\rail photos\6101.1228412845.jpg"/>
          <p:cNvPicPr>
            <a:picLocks noChangeAspect="1" noChangeArrowheads="1"/>
          </p:cNvPicPr>
          <p:nvPr/>
        </p:nvPicPr>
        <p:blipFill>
          <a:blip r:embed="rId9" cstate="print"/>
          <a:srcRect/>
          <a:stretch>
            <a:fillRect/>
          </a:stretch>
        </p:blipFill>
        <p:spPr bwMode="auto">
          <a:xfrm>
            <a:off x="3200400" y="5943600"/>
            <a:ext cx="1143000" cy="914400"/>
          </a:xfrm>
          <a:prstGeom prst="rect">
            <a:avLst/>
          </a:prstGeom>
          <a:noFill/>
        </p:spPr>
      </p:pic>
      <p:pic>
        <p:nvPicPr>
          <p:cNvPr id="25" name="Picture 2" descr="C:\Documents and Settings\Documentation\Desktop\rail photos\wdp4.jpg"/>
          <p:cNvPicPr>
            <a:picLocks noChangeAspect="1" noChangeArrowheads="1"/>
          </p:cNvPicPr>
          <p:nvPr/>
        </p:nvPicPr>
        <p:blipFill>
          <a:blip r:embed="rId10" cstate="print"/>
          <a:srcRect/>
          <a:stretch>
            <a:fillRect/>
          </a:stretch>
        </p:blipFill>
        <p:spPr bwMode="auto">
          <a:xfrm>
            <a:off x="4343400" y="5943600"/>
            <a:ext cx="1263246" cy="914400"/>
          </a:xfrm>
          <a:prstGeom prst="rect">
            <a:avLst/>
          </a:prstGeom>
          <a:noFill/>
        </p:spPr>
      </p:pic>
      <p:pic>
        <p:nvPicPr>
          <p:cNvPr id="26" name="Picture 3" descr="C:\Documents and Settings\Documentation\Desktop\rail photos\4998782777_e48e0de196_z.jpg"/>
          <p:cNvPicPr>
            <a:picLocks noChangeAspect="1" noChangeArrowheads="1"/>
          </p:cNvPicPr>
          <p:nvPr/>
        </p:nvPicPr>
        <p:blipFill>
          <a:blip r:embed="rId11" cstate="print"/>
          <a:srcRect/>
          <a:stretch>
            <a:fillRect/>
          </a:stretch>
        </p:blipFill>
        <p:spPr bwMode="auto">
          <a:xfrm>
            <a:off x="5562600" y="5943601"/>
            <a:ext cx="1219200" cy="914400"/>
          </a:xfrm>
          <a:prstGeom prst="rect">
            <a:avLst/>
          </a:prstGeom>
          <a:noFill/>
        </p:spPr>
      </p:pic>
      <p:pic>
        <p:nvPicPr>
          <p:cNvPr id="27" name="Picture 5" descr="C:\Documents and Settings\Documentation\Desktop\rail photos\ICE3_in_Cologne.jpg"/>
          <p:cNvPicPr>
            <a:picLocks noChangeAspect="1" noChangeArrowheads="1"/>
          </p:cNvPicPr>
          <p:nvPr/>
        </p:nvPicPr>
        <p:blipFill>
          <a:blip r:embed="rId12" cstate="print"/>
          <a:srcRect/>
          <a:stretch>
            <a:fillRect/>
          </a:stretch>
        </p:blipFill>
        <p:spPr bwMode="auto">
          <a:xfrm>
            <a:off x="6781800" y="5943600"/>
            <a:ext cx="1222269" cy="914400"/>
          </a:xfrm>
          <a:prstGeom prst="rect">
            <a:avLst/>
          </a:prstGeom>
          <a:noFill/>
        </p:spPr>
      </p:pic>
      <p:pic>
        <p:nvPicPr>
          <p:cNvPr id="28" name="Picture 2" descr="D:\N&amp;S Logo.jpg"/>
          <p:cNvPicPr>
            <a:picLocks noChangeAspect="1" noChangeArrowheads="1"/>
          </p:cNvPicPr>
          <p:nvPr/>
        </p:nvPicPr>
        <p:blipFill>
          <a:blip r:embed="rId13"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28600"/>
            <a:ext cx="7467600" cy="523220"/>
          </a:xfrm>
          <a:prstGeom prst="rect">
            <a:avLst/>
          </a:prstGeom>
        </p:spPr>
        <p:txBody>
          <a:bodyPr wrap="square">
            <a:spAutoFit/>
          </a:bodyPr>
          <a:lstStyle/>
          <a:p>
            <a:pPr algn="ctr"/>
            <a:r>
              <a:rPr lang="en-US" sz="2800" b="1" dirty="0" smtClean="0">
                <a:latin typeface="Cambria" pitchFamily="18" charset="0"/>
              </a:rPr>
              <a:t>FIRE DETECTION UNIT– NS1060</a:t>
            </a:r>
            <a:endParaRPr lang="en-US" sz="2400" b="1" dirty="0">
              <a:latin typeface="Cambria" pitchFamily="18" charset="0"/>
            </a:endParaRPr>
          </a:p>
        </p:txBody>
      </p:sp>
      <p:sp>
        <p:nvSpPr>
          <p:cNvPr id="12" name="Rectangle 11"/>
          <p:cNvSpPr/>
          <p:nvPr/>
        </p:nvSpPr>
        <p:spPr>
          <a:xfrm>
            <a:off x="914400" y="4038600"/>
            <a:ext cx="1332994"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FEATURES </a:t>
            </a:r>
          </a:p>
        </p:txBody>
      </p:sp>
      <p:pic>
        <p:nvPicPr>
          <p:cNvPr id="29698" name="Picture 2" descr="D:\PHOTOS\FDU PHOTOS\DSC08493.JPG"/>
          <p:cNvPicPr>
            <a:picLocks noChangeAspect="1" noChangeArrowheads="1"/>
          </p:cNvPicPr>
          <p:nvPr/>
        </p:nvPicPr>
        <p:blipFill>
          <a:blip r:embed="rId2" cstate="print"/>
          <a:srcRect/>
          <a:stretch>
            <a:fillRect/>
          </a:stretch>
        </p:blipFill>
        <p:spPr bwMode="auto">
          <a:xfrm>
            <a:off x="914400" y="762000"/>
            <a:ext cx="2057400" cy="1543050"/>
          </a:xfrm>
          <a:prstGeom prst="rect">
            <a:avLst/>
          </a:prstGeom>
          <a:noFill/>
        </p:spPr>
      </p:pic>
      <p:pic>
        <p:nvPicPr>
          <p:cNvPr id="29699" name="Picture 3" descr="D:\PHOTOS\FDU PHOTOS\DSC08502.JPG"/>
          <p:cNvPicPr>
            <a:picLocks noChangeAspect="1" noChangeArrowheads="1"/>
          </p:cNvPicPr>
          <p:nvPr/>
        </p:nvPicPr>
        <p:blipFill>
          <a:blip r:embed="rId3" cstate="print"/>
          <a:srcRect/>
          <a:stretch>
            <a:fillRect/>
          </a:stretch>
        </p:blipFill>
        <p:spPr bwMode="auto">
          <a:xfrm>
            <a:off x="914400" y="2438400"/>
            <a:ext cx="2032000" cy="1524000"/>
          </a:xfrm>
          <a:prstGeom prst="rect">
            <a:avLst/>
          </a:prstGeom>
          <a:noFill/>
        </p:spPr>
      </p:pic>
      <p:sp>
        <p:nvSpPr>
          <p:cNvPr id="29700" name="Rectangle 4"/>
          <p:cNvSpPr>
            <a:spLocks noChangeArrowheads="1"/>
          </p:cNvSpPr>
          <p:nvPr/>
        </p:nvSpPr>
        <p:spPr bwMode="auto">
          <a:xfrm>
            <a:off x="2971800" y="685800"/>
            <a:ext cx="3124200" cy="3323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i="0" u="none" strike="noStrike" cap="none" normalizeH="0" baseline="0" dirty="0" smtClean="0">
                <a:ln>
                  <a:noFill/>
                </a:ln>
                <a:solidFill>
                  <a:schemeClr val="tx1"/>
                </a:solidFill>
                <a:effectLst/>
                <a:latin typeface="Cambria" pitchFamily="18" charset="0"/>
                <a:ea typeface="Calibri" pitchFamily="34" charset="0"/>
                <a:cs typeface="Tahoma" pitchFamily="34" charset="0"/>
              </a:rPr>
              <a:t>NSSPT Air Sampling Fire detection unit consists of Photo Electric Smoke Detectors, Suction unit with Airflow monitoring and LED VISUAL Indications. Alphanumeric display for displaying status of the system and shows the specific types of fault so that we can easily take an action against that fault to restore the system.</a:t>
            </a:r>
            <a:endParaRPr kumimoji="0" lang="en-US" sz="100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i="0" u="none" strike="noStrike" cap="none" normalizeH="0" baseline="0" dirty="0" smtClean="0">
                <a:ln>
                  <a:noFill/>
                </a:ln>
                <a:solidFill>
                  <a:schemeClr val="tx1"/>
                </a:solidFill>
                <a:effectLst/>
                <a:latin typeface="Cambria" pitchFamily="18" charset="0"/>
                <a:ea typeface="Calibri" pitchFamily="34" charset="0"/>
                <a:cs typeface="Tahoma" pitchFamily="34" charset="0"/>
              </a:rPr>
              <a:t>All these functionalities have been supported using digital computing enabled through microcontroller which is EMI /EMC</a:t>
            </a:r>
            <a:r>
              <a:rPr kumimoji="0" lang="en-US" sz="1000" i="0" u="none" strike="noStrike" cap="none" normalizeH="0" dirty="0" smtClean="0">
                <a:ln>
                  <a:noFill/>
                </a:ln>
                <a:solidFill>
                  <a:schemeClr val="tx1"/>
                </a:solidFill>
                <a:effectLst/>
                <a:latin typeface="Cambria" pitchFamily="18" charset="0"/>
                <a:ea typeface="Calibri" pitchFamily="34" charset="0"/>
                <a:cs typeface="Tahoma" pitchFamily="34" charset="0"/>
              </a:rPr>
              <a:t> </a:t>
            </a:r>
            <a:r>
              <a:rPr kumimoji="0" lang="en-US" sz="1000" i="0" u="none" strike="noStrike" cap="none" normalizeH="0" baseline="0" dirty="0" smtClean="0">
                <a:ln>
                  <a:noFill/>
                </a:ln>
                <a:solidFill>
                  <a:schemeClr val="tx1"/>
                </a:solidFill>
                <a:effectLst/>
                <a:latin typeface="Cambria" pitchFamily="18" charset="0"/>
                <a:ea typeface="Calibri" pitchFamily="34" charset="0"/>
                <a:cs typeface="Tahoma" pitchFamily="34" charset="0"/>
              </a:rPr>
              <a:t>protected.</a:t>
            </a:r>
            <a:br>
              <a:rPr kumimoji="0" lang="en-US" sz="1000" i="0" u="none" strike="noStrike" cap="none" normalizeH="0" baseline="0" dirty="0" smtClean="0">
                <a:ln>
                  <a:noFill/>
                </a:ln>
                <a:solidFill>
                  <a:schemeClr val="tx1"/>
                </a:solidFill>
                <a:effectLst/>
                <a:latin typeface="Cambria" pitchFamily="18" charset="0"/>
                <a:ea typeface="Calibri" pitchFamily="34" charset="0"/>
                <a:cs typeface="Tahoma" pitchFamily="34" charset="0"/>
              </a:rPr>
            </a:br>
            <a:endParaRPr kumimoji="0" lang="en-US" sz="100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i="0" u="none" strike="noStrike" cap="none" normalizeH="0" baseline="0" dirty="0" smtClean="0">
                <a:ln>
                  <a:noFill/>
                </a:ln>
                <a:solidFill>
                  <a:schemeClr val="tx1"/>
                </a:solidFill>
                <a:effectLst/>
                <a:latin typeface="Cambria" pitchFamily="18" charset="0"/>
                <a:ea typeface="Calibri" pitchFamily="34" charset="0"/>
                <a:cs typeface="Tahoma" pitchFamily="34" charset="0"/>
              </a:rPr>
              <a:t>The Primary application of this unit is to detect smoldering fire occurring in vicinity of suction pipe by sensing the by product of smoldering fire (i.e.  Smoke) and flaming fire. </a:t>
            </a:r>
            <a:endParaRPr kumimoji="0" lang="en-US" sz="100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i="0" u="none" strike="noStrike" cap="none" normalizeH="0" baseline="0" dirty="0" smtClean="0">
                <a:ln>
                  <a:noFill/>
                </a:ln>
                <a:solidFill>
                  <a:schemeClr val="tx1"/>
                </a:solidFill>
                <a:effectLst/>
                <a:latin typeface="Cambria" pitchFamily="18" charset="0"/>
                <a:ea typeface="Calibri" pitchFamily="34" charset="0"/>
                <a:cs typeface="Tahoma" pitchFamily="34" charset="0"/>
              </a:rPr>
              <a:t>The suction pipe is connected to the unit through a PG 29 Gland cable pipe connector. Air samples enter into the Chamber through openings on the suction pipe.</a:t>
            </a:r>
            <a:endParaRPr kumimoji="0" lang="en-US" sz="100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i="0" u="none" strike="noStrike" cap="none" normalizeH="0" baseline="0" dirty="0" smtClean="0">
                <a:ln>
                  <a:noFill/>
                </a:ln>
                <a:solidFill>
                  <a:schemeClr val="tx1"/>
                </a:solidFill>
                <a:effectLst/>
                <a:latin typeface="Cambria" pitchFamily="18" charset="0"/>
                <a:ea typeface="Calibri" pitchFamily="34" charset="0"/>
                <a:cs typeface="Tahoma" pitchFamily="34" charset="0"/>
              </a:rPr>
              <a:t>Air flow monitoring has been implemented by calculating inlet and outlet air pressure difference </a:t>
            </a:r>
            <a:endParaRPr kumimoji="0" lang="en-US" sz="100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000" i="0" u="none" strike="noStrike" cap="none" normalizeH="0" baseline="0" dirty="0" smtClean="0">
              <a:ln>
                <a:noFill/>
              </a:ln>
              <a:solidFill>
                <a:schemeClr val="tx1"/>
              </a:solidFill>
              <a:effectLst/>
              <a:latin typeface="Cambria" pitchFamily="18" charset="0"/>
            </a:endParaRPr>
          </a:p>
        </p:txBody>
      </p:sp>
      <p:sp>
        <p:nvSpPr>
          <p:cNvPr id="29701" name="Rectangle 5"/>
          <p:cNvSpPr>
            <a:spLocks noChangeArrowheads="1"/>
          </p:cNvSpPr>
          <p:nvPr/>
        </p:nvSpPr>
        <p:spPr bwMode="auto">
          <a:xfrm>
            <a:off x="838200" y="4419600"/>
            <a:ext cx="30480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rgbClr val="000000"/>
                </a:solidFill>
                <a:effectLst/>
                <a:latin typeface="Cambria" pitchFamily="18" charset="0"/>
                <a:ea typeface="Calibri" pitchFamily="34" charset="0"/>
                <a:cs typeface="Tahoma" pitchFamily="34" charset="0"/>
              </a:rPr>
              <a:t>Latest Microcontroller based circuit system</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rgbClr val="000000"/>
                </a:solidFill>
                <a:effectLst/>
                <a:latin typeface="Cambria" pitchFamily="18" charset="0"/>
                <a:ea typeface="Calibri" pitchFamily="34" charset="0"/>
                <a:cs typeface="Tahoma" pitchFamily="34" charset="0"/>
              </a:rPr>
              <a:t>Programmable type therefore control over sensitivity , Airflow &amp; Alarm threshold level</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rgbClr val="000000"/>
                </a:solidFill>
                <a:effectLst/>
                <a:latin typeface="Cambria" pitchFamily="18" charset="0"/>
                <a:ea typeface="Calibri" pitchFamily="34" charset="0"/>
                <a:cs typeface="Tahoma" pitchFamily="34" charset="0"/>
              </a:rPr>
              <a:t>Power On self Diagnostics </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rgbClr val="000000"/>
                </a:solidFill>
                <a:effectLst/>
                <a:latin typeface="Cambria" pitchFamily="18" charset="0"/>
                <a:ea typeface="Calibri" pitchFamily="34" charset="0"/>
                <a:cs typeface="Tahoma" pitchFamily="34" charset="0"/>
              </a:rPr>
              <a:t>Robust SS Construction , facility for additional smoke &amp; Fire monitoring system</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rgbClr val="000000"/>
                </a:solidFill>
                <a:effectLst/>
                <a:latin typeface="Cambria" pitchFamily="18" charset="0"/>
                <a:ea typeface="Calibri" pitchFamily="34" charset="0"/>
                <a:cs typeface="Tahoma" pitchFamily="34" charset="0"/>
              </a:rPr>
              <a:t>Accuracy achieved through digital computation</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rgbClr val="000000"/>
                </a:solidFill>
                <a:effectLst/>
                <a:latin typeface="Cambria" pitchFamily="18" charset="0"/>
                <a:ea typeface="Calibri" pitchFamily="34" charset="0"/>
                <a:cs typeface="Tahoma" pitchFamily="34" charset="0"/>
              </a:rPr>
              <a:t>Fault Diagnostics Data Download , Data Download capability.</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graphicFrame>
        <p:nvGraphicFramePr>
          <p:cNvPr id="11" name="Table 10"/>
          <p:cNvGraphicFramePr>
            <a:graphicFrameLocks noGrp="1"/>
          </p:cNvGraphicFramePr>
          <p:nvPr/>
        </p:nvGraphicFramePr>
        <p:xfrm>
          <a:off x="6172200" y="838200"/>
          <a:ext cx="2819400" cy="2720022"/>
        </p:xfrm>
        <a:graphic>
          <a:graphicData uri="http://schemas.openxmlformats.org/drawingml/2006/table">
            <a:tbl>
              <a:tblPr firstRow="1" bandRow="1">
                <a:tableStyleId>{5C22544A-7EE6-4342-B048-85BDC9FD1C3A}</a:tableStyleId>
              </a:tblPr>
              <a:tblGrid>
                <a:gridCol w="1089313"/>
                <a:gridCol w="1730087"/>
              </a:tblGrid>
              <a:tr h="0">
                <a:tc gridSpan="2">
                  <a:txBody>
                    <a:bodyPr/>
                    <a:lstStyle/>
                    <a:p>
                      <a:pPr algn="ctr"/>
                      <a:r>
                        <a:rPr lang="en-US" dirty="0" smtClean="0">
                          <a:latin typeface="Cambria" pitchFamily="18" charset="0"/>
                        </a:rPr>
                        <a:t>SPECIFICATION</a:t>
                      </a:r>
                      <a:endParaRPr lang="en-US" dirty="0">
                        <a:latin typeface="Cambria" pitchFamily="18" charset="0"/>
                      </a:endParaRPr>
                    </a:p>
                  </a:txBody>
                  <a:tcPr/>
                </a:tc>
                <a:tc hMerge="1">
                  <a:txBody>
                    <a:bodyPr/>
                    <a:lstStyle/>
                    <a:p>
                      <a:endParaRPr lang="en-US" dirty="0"/>
                    </a:p>
                  </a:txBody>
                  <a:tcPr/>
                </a:tc>
              </a:tr>
              <a:tr h="243840">
                <a:tc>
                  <a:txBody>
                    <a:bodyPr/>
                    <a:lstStyle/>
                    <a:p>
                      <a:pPr marL="342900" marR="0" lvl="0" indent="-342900" algn="just">
                        <a:lnSpc>
                          <a:spcPct val="115000"/>
                        </a:lnSpc>
                        <a:spcBef>
                          <a:spcPts val="0"/>
                        </a:spcBef>
                        <a:spcAft>
                          <a:spcPts val="0"/>
                        </a:spcAft>
                        <a:buFont typeface="+mj-lt"/>
                        <a:buNone/>
                      </a:pPr>
                      <a:r>
                        <a:rPr lang="en-US" sz="1000" kern="1200" dirty="0" smtClean="0">
                          <a:solidFill>
                            <a:schemeClr val="dk1"/>
                          </a:solidFill>
                          <a:latin typeface="Cambria" pitchFamily="18" charset="0"/>
                          <a:ea typeface="+mn-ea"/>
                          <a:cs typeface="+mn-cs"/>
                        </a:rPr>
                        <a:t>Input Supply </a:t>
                      </a:r>
                      <a:endParaRPr lang="en-US" sz="1000" b="0" dirty="0">
                        <a:latin typeface="Cambria" pitchFamily="18" charset="0"/>
                      </a:endParaRPr>
                    </a:p>
                  </a:txBody>
                  <a:tcPr/>
                </a:tc>
                <a:tc>
                  <a:txBody>
                    <a:bodyPr/>
                    <a:lstStyle/>
                    <a:p>
                      <a:pPr marL="342900" marR="0" lvl="0" indent="-342900" algn="just" defTabSz="914400" rtl="0" eaLnBrk="1" fontAlgn="auto" latinLnBrk="0" hangingPunct="1">
                        <a:lnSpc>
                          <a:spcPct val="115000"/>
                        </a:lnSpc>
                        <a:spcBef>
                          <a:spcPts val="0"/>
                        </a:spcBef>
                        <a:spcAft>
                          <a:spcPts val="0"/>
                        </a:spcAft>
                        <a:buClrTx/>
                        <a:buSzTx/>
                        <a:buFont typeface="+mj-lt"/>
                        <a:buNone/>
                        <a:tabLst/>
                        <a:defRPr/>
                      </a:pPr>
                      <a:r>
                        <a:rPr lang="en-US" sz="1000" kern="1200" dirty="0" smtClean="0">
                          <a:solidFill>
                            <a:schemeClr val="dk1"/>
                          </a:solidFill>
                          <a:latin typeface="Cambria" pitchFamily="18" charset="0"/>
                          <a:ea typeface="+mn-ea"/>
                          <a:cs typeface="+mn-cs"/>
                        </a:rPr>
                        <a:t>20-30 V DC</a:t>
                      </a:r>
                    </a:p>
                  </a:txBody>
                  <a:tcPr/>
                </a:tc>
              </a:tr>
              <a:tr h="274002">
                <a:tc>
                  <a:txBody>
                    <a:bodyPr/>
                    <a:lstStyle/>
                    <a:p>
                      <a:r>
                        <a:rPr lang="en-US" sz="1000" kern="1200" dirty="0" smtClean="0">
                          <a:solidFill>
                            <a:schemeClr val="dk1"/>
                          </a:solidFill>
                          <a:latin typeface="Cambria" pitchFamily="18" charset="0"/>
                          <a:ea typeface="+mn-ea"/>
                          <a:cs typeface="+mn-cs"/>
                        </a:rPr>
                        <a:t>Nominal Supply </a:t>
                      </a:r>
                      <a:endParaRPr lang="en-US" sz="1000" b="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24 V DC</a:t>
                      </a:r>
                      <a:endParaRPr lang="en-US" sz="1000" b="0" kern="1200" dirty="0" smtClean="0">
                        <a:solidFill>
                          <a:schemeClr val="dk1"/>
                        </a:solidFill>
                        <a:latin typeface="Cambria" pitchFamily="18" charset="0"/>
                        <a:ea typeface="+mn-ea"/>
                        <a:cs typeface="+mn-cs"/>
                      </a:endParaRPr>
                    </a:p>
                  </a:txBody>
                  <a:tcPr/>
                </a:tc>
              </a:tr>
              <a:tr h="388302">
                <a:tc>
                  <a:txBody>
                    <a:bodyPr/>
                    <a:lstStyle/>
                    <a:p>
                      <a:r>
                        <a:rPr lang="en-US" sz="1000" kern="1200" dirty="0" smtClean="0">
                          <a:solidFill>
                            <a:schemeClr val="dk1"/>
                          </a:solidFill>
                          <a:latin typeface="Cambria" pitchFamily="18" charset="0"/>
                          <a:ea typeface="+mn-ea"/>
                          <a:cs typeface="+mn-cs"/>
                        </a:rPr>
                        <a:t>Dimension (H X W X L mm) </a:t>
                      </a:r>
                      <a:endParaRPr lang="en-US" sz="1000" b="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140 X 290 X 350</a:t>
                      </a:r>
                      <a:endParaRPr lang="en-US" sz="1000" b="0" kern="1200" dirty="0" smtClean="0">
                        <a:solidFill>
                          <a:schemeClr val="dk1"/>
                        </a:solidFill>
                        <a:latin typeface="Cambria" pitchFamily="18" charset="0"/>
                        <a:ea typeface="+mn-ea"/>
                        <a:cs typeface="+mn-cs"/>
                      </a:endParaRPr>
                    </a:p>
                  </a:txBody>
                  <a:tcPr/>
                </a:tc>
              </a:tr>
              <a:tr h="269240">
                <a:tc>
                  <a:txBody>
                    <a:bodyPr/>
                    <a:lstStyle/>
                    <a:p>
                      <a:r>
                        <a:rPr lang="en-US" sz="1000" kern="1200" dirty="0" smtClean="0">
                          <a:solidFill>
                            <a:schemeClr val="dk1"/>
                          </a:solidFill>
                          <a:latin typeface="Cambria" pitchFamily="18" charset="0"/>
                          <a:ea typeface="+mn-ea"/>
                          <a:cs typeface="+mn-cs"/>
                        </a:rPr>
                        <a:t>Temperature Range Operation</a:t>
                      </a:r>
                      <a:endParaRPr lang="en-US" sz="1000" b="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 -20° C to +60° C</a:t>
                      </a:r>
                      <a:endParaRPr lang="en-US" sz="1000" b="0" kern="1200" dirty="0">
                        <a:solidFill>
                          <a:schemeClr val="dk1"/>
                        </a:solidFill>
                        <a:latin typeface="Cambria" pitchFamily="18" charset="0"/>
                        <a:ea typeface="+mn-ea"/>
                        <a:cs typeface="+mn-cs"/>
                      </a:endParaRPr>
                    </a:p>
                  </a:txBody>
                  <a:tcPr/>
                </a:tc>
              </a:tr>
              <a:tr h="381000">
                <a:tc>
                  <a:txBody>
                    <a:bodyPr/>
                    <a:lstStyle/>
                    <a:p>
                      <a:pPr lvl="0"/>
                      <a:r>
                        <a:rPr lang="en-US" sz="1000" kern="1200" dirty="0" smtClean="0">
                          <a:solidFill>
                            <a:schemeClr val="dk1"/>
                          </a:solidFill>
                          <a:latin typeface="Cambria" pitchFamily="18" charset="0"/>
                          <a:ea typeface="+mn-ea"/>
                          <a:cs typeface="+mn-cs"/>
                        </a:rPr>
                        <a:t>Storage Temperature</a:t>
                      </a:r>
                      <a:endParaRPr lang="en-US" sz="1000" b="0" dirty="0">
                        <a:latin typeface="Cambria" pitchFamily="18" charset="0"/>
                      </a:endParaRPr>
                    </a:p>
                  </a:txBody>
                  <a:tcPr/>
                </a:tc>
                <a:tc>
                  <a:txBody>
                    <a:bodyPr/>
                    <a:lstStyle/>
                    <a:p>
                      <a:pPr lvl="0"/>
                      <a:r>
                        <a:rPr lang="en-US" sz="1000" kern="1200" dirty="0" smtClean="0">
                          <a:solidFill>
                            <a:schemeClr val="dk1"/>
                          </a:solidFill>
                          <a:latin typeface="Cambria" pitchFamily="18" charset="0"/>
                          <a:ea typeface="+mn-ea"/>
                          <a:cs typeface="+mn-cs"/>
                        </a:rPr>
                        <a:t>-20° C to +85° C</a:t>
                      </a:r>
                      <a:endParaRPr lang="en-US" sz="1000" b="0" kern="1200" dirty="0" smtClean="0">
                        <a:solidFill>
                          <a:schemeClr val="dk1"/>
                        </a:solidFill>
                        <a:latin typeface="Cambria" pitchFamily="18" charset="0"/>
                        <a:ea typeface="+mn-ea"/>
                        <a:cs typeface="+mn-cs"/>
                      </a:endParaRPr>
                    </a:p>
                  </a:txBody>
                  <a:tcPr/>
                </a:tc>
              </a:tr>
              <a:tr h="472440">
                <a:tc>
                  <a:txBody>
                    <a:bodyPr/>
                    <a:lstStyle/>
                    <a:p>
                      <a:pPr lvl="0"/>
                      <a:r>
                        <a:rPr lang="en-US" sz="1000" kern="1200" dirty="0" smtClean="0">
                          <a:solidFill>
                            <a:schemeClr val="dk1"/>
                          </a:solidFill>
                          <a:latin typeface="Cambria" pitchFamily="18" charset="0"/>
                          <a:ea typeface="+mn-ea"/>
                          <a:cs typeface="+mn-cs"/>
                        </a:rPr>
                        <a:t>Electrical connection </a:t>
                      </a:r>
                      <a:endParaRPr lang="en-US" sz="1000" b="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25 way sub –D Bucket soldering Connector</a:t>
                      </a:r>
                    </a:p>
                  </a:txBody>
                  <a:tcPr/>
                </a:tc>
              </a:tr>
            </a:tbl>
          </a:graphicData>
        </a:graphic>
      </p:graphicFrame>
      <p:pic>
        <p:nvPicPr>
          <p:cNvPr id="13" name="Picture 12"/>
          <p:cNvPicPr/>
          <p:nvPr/>
        </p:nvPicPr>
        <p:blipFill>
          <a:blip r:embed="rId4" cstate="print"/>
          <a:srcRect/>
          <a:stretch>
            <a:fillRect/>
          </a:stretch>
        </p:blipFill>
        <p:spPr bwMode="auto">
          <a:xfrm>
            <a:off x="3810000" y="4343400"/>
            <a:ext cx="1828800" cy="1371600"/>
          </a:xfrm>
          <a:prstGeom prst="rect">
            <a:avLst/>
          </a:prstGeom>
          <a:noFill/>
          <a:ln w="9525">
            <a:noFill/>
            <a:miter lim="800000"/>
            <a:headEnd/>
            <a:tailEnd/>
          </a:ln>
        </p:spPr>
      </p:pic>
      <p:sp>
        <p:nvSpPr>
          <p:cNvPr id="14" name="Rectangle 13"/>
          <p:cNvSpPr/>
          <p:nvPr/>
        </p:nvSpPr>
        <p:spPr>
          <a:xfrm>
            <a:off x="3733800" y="3886200"/>
            <a:ext cx="1842556" cy="338554"/>
          </a:xfrm>
          <a:prstGeom prst="rect">
            <a:avLst/>
          </a:prstGeom>
        </p:spPr>
        <p:txBody>
          <a:bodyPr wrap="none">
            <a:spAutoFit/>
          </a:bodyPr>
          <a:lstStyle/>
          <a:p>
            <a:pPr lvl="0" fontAlgn="base">
              <a:spcBef>
                <a:spcPct val="0"/>
              </a:spcBef>
              <a:spcAft>
                <a:spcPct val="0"/>
              </a:spcAft>
            </a:pPr>
            <a:r>
              <a:rPr lang="en-US" sz="1600" b="1" dirty="0" smtClean="0">
                <a:latin typeface="Cambria" pitchFamily="18" charset="0"/>
                <a:ea typeface="Calibri" pitchFamily="34" charset="0"/>
                <a:cs typeface="Tahoma" pitchFamily="34" charset="0"/>
              </a:rPr>
              <a:t>OUTER DRAWING</a:t>
            </a:r>
          </a:p>
        </p:txBody>
      </p:sp>
      <p:sp>
        <p:nvSpPr>
          <p:cNvPr id="15" name="Rectangle 14"/>
          <p:cNvSpPr/>
          <p:nvPr/>
        </p:nvSpPr>
        <p:spPr>
          <a:xfrm>
            <a:off x="5867400" y="3810000"/>
            <a:ext cx="1336328" cy="338554"/>
          </a:xfrm>
          <a:prstGeom prst="rect">
            <a:avLst/>
          </a:prstGeom>
        </p:spPr>
        <p:txBody>
          <a:bodyPr wrap="none">
            <a:spAutoFit/>
          </a:bodyPr>
          <a:lstStyle/>
          <a:p>
            <a:pPr lvl="0" fontAlgn="base">
              <a:spcBef>
                <a:spcPct val="0"/>
              </a:spcBef>
              <a:spcAft>
                <a:spcPct val="0"/>
              </a:spcAft>
            </a:pPr>
            <a:r>
              <a:rPr lang="en-US" sz="1600" b="1" dirty="0" smtClean="0">
                <a:latin typeface="Cambria" pitchFamily="18" charset="0"/>
                <a:ea typeface="Calibri" pitchFamily="34" charset="0"/>
                <a:cs typeface="Tahoma" pitchFamily="34" charset="0"/>
              </a:rPr>
              <a:t>TEST SETUP</a:t>
            </a:r>
          </a:p>
        </p:txBody>
      </p:sp>
      <p:sp>
        <p:nvSpPr>
          <p:cNvPr id="16" name="Rectangle 15"/>
          <p:cNvSpPr/>
          <p:nvPr/>
        </p:nvSpPr>
        <p:spPr>
          <a:xfrm>
            <a:off x="7696200" y="3733800"/>
            <a:ext cx="1143000" cy="6858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7" name="Rectangle 16"/>
          <p:cNvSpPr/>
          <p:nvPr/>
        </p:nvSpPr>
        <p:spPr>
          <a:xfrm>
            <a:off x="7848600" y="3886200"/>
            <a:ext cx="838200" cy="1524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900" dirty="0" smtClean="0">
                <a:solidFill>
                  <a:schemeClr val="tx1"/>
                </a:solidFill>
              </a:rPr>
              <a:t>24 V DC</a:t>
            </a:r>
            <a:endParaRPr lang="en-US" sz="900" dirty="0">
              <a:solidFill>
                <a:schemeClr val="tx1"/>
              </a:solidFill>
            </a:endParaRPr>
          </a:p>
        </p:txBody>
      </p:sp>
      <p:sp>
        <p:nvSpPr>
          <p:cNvPr id="18" name="Oval 17"/>
          <p:cNvSpPr/>
          <p:nvPr/>
        </p:nvSpPr>
        <p:spPr>
          <a:xfrm>
            <a:off x="7848600" y="4191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Oval 18"/>
          <p:cNvSpPr/>
          <p:nvPr/>
        </p:nvSpPr>
        <p:spPr>
          <a:xfrm>
            <a:off x="8229600" y="4191000"/>
            <a:ext cx="152400" cy="1524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 name="Rectangle 19"/>
          <p:cNvSpPr/>
          <p:nvPr/>
        </p:nvSpPr>
        <p:spPr>
          <a:xfrm>
            <a:off x="5791200" y="4343400"/>
            <a:ext cx="1524000" cy="1143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1" name="Rectangle 20"/>
          <p:cNvSpPr/>
          <p:nvPr/>
        </p:nvSpPr>
        <p:spPr>
          <a:xfrm>
            <a:off x="6400800" y="4572000"/>
            <a:ext cx="685800" cy="2286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200" dirty="0" smtClean="0">
                <a:solidFill>
                  <a:schemeClr val="tx1"/>
                </a:solidFill>
                <a:latin typeface="Cambria" pitchFamily="18" charset="0"/>
              </a:rPr>
              <a:t>25 PIN</a:t>
            </a:r>
            <a:endParaRPr lang="en-US" sz="1200" dirty="0">
              <a:solidFill>
                <a:schemeClr val="tx1"/>
              </a:solidFill>
              <a:latin typeface="Cambria" pitchFamily="18" charset="0"/>
            </a:endParaRPr>
          </a:p>
        </p:txBody>
      </p:sp>
      <p:sp>
        <p:nvSpPr>
          <p:cNvPr id="22" name="Rectangle 21"/>
          <p:cNvSpPr/>
          <p:nvPr/>
        </p:nvSpPr>
        <p:spPr>
          <a:xfrm>
            <a:off x="5867400" y="4572000"/>
            <a:ext cx="457200" cy="2286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000" dirty="0" smtClean="0">
                <a:solidFill>
                  <a:schemeClr val="tx1"/>
                </a:solidFill>
              </a:rPr>
              <a:t>9 PIN</a:t>
            </a:r>
            <a:endParaRPr lang="en-US" sz="1000" dirty="0">
              <a:solidFill>
                <a:schemeClr val="tx1"/>
              </a:solidFill>
            </a:endParaRPr>
          </a:p>
        </p:txBody>
      </p:sp>
      <p:sp>
        <p:nvSpPr>
          <p:cNvPr id="23" name="Oval 22"/>
          <p:cNvSpPr/>
          <p:nvPr/>
        </p:nvSpPr>
        <p:spPr>
          <a:xfrm>
            <a:off x="6629400" y="5105400"/>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6934200" y="4800600"/>
            <a:ext cx="0" cy="15240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a:xfrm>
            <a:off x="6934200" y="4953000"/>
            <a:ext cx="990600" cy="0"/>
          </a:xfrm>
          <a:prstGeom prst="line">
            <a:avLst/>
          </a:prstGeom>
        </p:spPr>
        <p:style>
          <a:lnRef idx="1">
            <a:schemeClr val="dk1"/>
          </a:lnRef>
          <a:fillRef idx="0">
            <a:schemeClr val="dk1"/>
          </a:fillRef>
          <a:effectRef idx="0">
            <a:schemeClr val="dk1"/>
          </a:effectRef>
          <a:fontRef idx="minor">
            <a:schemeClr val="tx1"/>
          </a:fontRef>
        </p:style>
      </p:cxnSp>
      <p:cxnSp>
        <p:nvCxnSpPr>
          <p:cNvPr id="30" name="Straight Connector 29"/>
          <p:cNvCxnSpPr>
            <a:endCxn id="18" idx="4"/>
          </p:cNvCxnSpPr>
          <p:nvPr/>
        </p:nvCxnSpPr>
        <p:spPr>
          <a:xfrm flipV="1">
            <a:off x="7924800" y="4343400"/>
            <a:ext cx="0" cy="609600"/>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p:cNvCxnSpPr/>
          <p:nvPr/>
        </p:nvCxnSpPr>
        <p:spPr>
          <a:xfrm>
            <a:off x="6477000" y="4800600"/>
            <a:ext cx="0" cy="228600"/>
          </a:xfrm>
          <a:prstGeom prst="line">
            <a:avLst/>
          </a:prstGeom>
        </p:spPr>
        <p:style>
          <a:lnRef idx="1">
            <a:schemeClr val="accent2"/>
          </a:lnRef>
          <a:fillRef idx="0">
            <a:schemeClr val="accent2"/>
          </a:fillRef>
          <a:effectRef idx="0">
            <a:schemeClr val="accent2"/>
          </a:effectRef>
          <a:fontRef idx="minor">
            <a:schemeClr val="tx1"/>
          </a:fontRef>
        </p:style>
      </p:cxnSp>
      <p:cxnSp>
        <p:nvCxnSpPr>
          <p:cNvPr id="38" name="Straight Connector 37"/>
          <p:cNvCxnSpPr/>
          <p:nvPr/>
        </p:nvCxnSpPr>
        <p:spPr>
          <a:xfrm>
            <a:off x="6477000" y="5029200"/>
            <a:ext cx="18288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40" name="Straight Connector 39"/>
          <p:cNvCxnSpPr>
            <a:endCxn id="19" idx="4"/>
          </p:cNvCxnSpPr>
          <p:nvPr/>
        </p:nvCxnSpPr>
        <p:spPr>
          <a:xfrm flipV="1">
            <a:off x="8305800" y="4343400"/>
            <a:ext cx="0" cy="685800"/>
          </a:xfrm>
          <a:prstGeom prst="line">
            <a:avLst/>
          </a:prstGeom>
        </p:spPr>
        <p:style>
          <a:lnRef idx="1">
            <a:schemeClr val="accent2"/>
          </a:lnRef>
          <a:fillRef idx="0">
            <a:schemeClr val="accent2"/>
          </a:fillRef>
          <a:effectRef idx="0">
            <a:schemeClr val="accent2"/>
          </a:effectRef>
          <a:fontRef idx="minor">
            <a:schemeClr val="tx1"/>
          </a:fontRef>
        </p:style>
      </p:cxnSp>
      <p:pic>
        <p:nvPicPr>
          <p:cNvPr id="47" name="Picture 46"/>
          <p:cNvPicPr/>
          <p:nvPr/>
        </p:nvPicPr>
        <p:blipFill>
          <a:blip r:embed="rId5" cstate="print"/>
          <a:srcRect/>
          <a:stretch>
            <a:fillRect/>
          </a:stretch>
        </p:blipFill>
        <p:spPr bwMode="auto">
          <a:xfrm>
            <a:off x="1981200" y="381000"/>
            <a:ext cx="381000" cy="304800"/>
          </a:xfrm>
          <a:prstGeom prst="rect">
            <a:avLst/>
          </a:prstGeom>
          <a:noFill/>
          <a:ln w="9525">
            <a:noFill/>
            <a:miter lim="800000"/>
            <a:headEnd/>
            <a:tailEnd/>
          </a:ln>
        </p:spPr>
      </p:pic>
      <p:pic>
        <p:nvPicPr>
          <p:cNvPr id="34" name="Picture 4" descr="C:\Documents and Settings\Documentation\Desktop\rail photos\_68561220_train_story_pics_from_kashmir(21).jpg"/>
          <p:cNvPicPr>
            <a:picLocks noChangeAspect="1" noChangeArrowheads="1"/>
          </p:cNvPicPr>
          <p:nvPr/>
        </p:nvPicPr>
        <p:blipFill>
          <a:blip r:embed="rId6" cstate="print"/>
          <a:srcRect/>
          <a:stretch>
            <a:fillRect/>
          </a:stretch>
        </p:blipFill>
        <p:spPr bwMode="auto">
          <a:xfrm>
            <a:off x="914400" y="5943600"/>
            <a:ext cx="1143000" cy="914400"/>
          </a:xfrm>
          <a:prstGeom prst="rect">
            <a:avLst/>
          </a:prstGeom>
          <a:noFill/>
        </p:spPr>
      </p:pic>
      <p:pic>
        <p:nvPicPr>
          <p:cNvPr id="36" name="Picture 35" descr="C:\Documents and Settings\Documentation\Desktop\rail photos\9e6577790d8e92da13f7ca86bafeb5f5.jpg"/>
          <p:cNvPicPr>
            <a:picLocks noChangeAspect="1" noChangeArrowheads="1"/>
          </p:cNvPicPr>
          <p:nvPr/>
        </p:nvPicPr>
        <p:blipFill>
          <a:blip r:embed="rId7" cstate="print"/>
          <a:srcRect/>
          <a:stretch>
            <a:fillRect/>
          </a:stretch>
        </p:blipFill>
        <p:spPr bwMode="auto">
          <a:xfrm>
            <a:off x="2057400" y="5943600"/>
            <a:ext cx="1142999" cy="914400"/>
          </a:xfrm>
          <a:prstGeom prst="rect">
            <a:avLst/>
          </a:prstGeom>
          <a:noFill/>
        </p:spPr>
      </p:pic>
      <p:pic>
        <p:nvPicPr>
          <p:cNvPr id="39" name="Picture 1" descr="C:\Documents and Settings\Documentation\Desktop\rail photos\6101.1228412845.jpg"/>
          <p:cNvPicPr>
            <a:picLocks noChangeAspect="1" noChangeArrowheads="1"/>
          </p:cNvPicPr>
          <p:nvPr/>
        </p:nvPicPr>
        <p:blipFill>
          <a:blip r:embed="rId8" cstate="print"/>
          <a:srcRect/>
          <a:stretch>
            <a:fillRect/>
          </a:stretch>
        </p:blipFill>
        <p:spPr bwMode="auto">
          <a:xfrm>
            <a:off x="3200400" y="5943600"/>
            <a:ext cx="1143000" cy="914400"/>
          </a:xfrm>
          <a:prstGeom prst="rect">
            <a:avLst/>
          </a:prstGeom>
          <a:noFill/>
        </p:spPr>
      </p:pic>
      <p:pic>
        <p:nvPicPr>
          <p:cNvPr id="48" name="Picture 2" descr="C:\Documents and Settings\Documentation\Desktop\rail photos\wdp4.jpg"/>
          <p:cNvPicPr>
            <a:picLocks noChangeAspect="1" noChangeArrowheads="1"/>
          </p:cNvPicPr>
          <p:nvPr/>
        </p:nvPicPr>
        <p:blipFill>
          <a:blip r:embed="rId9" cstate="print"/>
          <a:srcRect/>
          <a:stretch>
            <a:fillRect/>
          </a:stretch>
        </p:blipFill>
        <p:spPr bwMode="auto">
          <a:xfrm>
            <a:off x="4343400" y="5943600"/>
            <a:ext cx="1263246" cy="914400"/>
          </a:xfrm>
          <a:prstGeom prst="rect">
            <a:avLst/>
          </a:prstGeom>
          <a:noFill/>
        </p:spPr>
      </p:pic>
      <p:pic>
        <p:nvPicPr>
          <p:cNvPr id="49" name="Picture 3" descr="C:\Documents and Settings\Documentation\Desktop\rail photos\4998782777_e48e0de196_z.jpg"/>
          <p:cNvPicPr>
            <a:picLocks noChangeAspect="1" noChangeArrowheads="1"/>
          </p:cNvPicPr>
          <p:nvPr/>
        </p:nvPicPr>
        <p:blipFill>
          <a:blip r:embed="rId10" cstate="print"/>
          <a:srcRect/>
          <a:stretch>
            <a:fillRect/>
          </a:stretch>
        </p:blipFill>
        <p:spPr bwMode="auto">
          <a:xfrm>
            <a:off x="5562600" y="5943601"/>
            <a:ext cx="1219200" cy="914400"/>
          </a:xfrm>
          <a:prstGeom prst="rect">
            <a:avLst/>
          </a:prstGeom>
          <a:noFill/>
        </p:spPr>
      </p:pic>
      <p:pic>
        <p:nvPicPr>
          <p:cNvPr id="50" name="Picture 5" descr="C:\Documents and Settings\Documentation\Desktop\rail photos\ICE3_in_Cologne.jpg"/>
          <p:cNvPicPr>
            <a:picLocks noChangeAspect="1" noChangeArrowheads="1"/>
          </p:cNvPicPr>
          <p:nvPr/>
        </p:nvPicPr>
        <p:blipFill>
          <a:blip r:embed="rId11" cstate="print"/>
          <a:srcRect/>
          <a:stretch>
            <a:fillRect/>
          </a:stretch>
        </p:blipFill>
        <p:spPr bwMode="auto">
          <a:xfrm>
            <a:off x="6781800" y="5943600"/>
            <a:ext cx="1222269" cy="914400"/>
          </a:xfrm>
          <a:prstGeom prst="rect">
            <a:avLst/>
          </a:prstGeom>
          <a:noFill/>
        </p:spPr>
      </p:pic>
      <p:pic>
        <p:nvPicPr>
          <p:cNvPr id="51" name="Picture 2" descr="D:\N&amp;S Logo.jpg"/>
          <p:cNvPicPr>
            <a:picLocks noChangeAspect="1" noChangeArrowheads="1"/>
          </p:cNvPicPr>
          <p:nvPr/>
        </p:nvPicPr>
        <p:blipFill>
          <a:blip r:embed="rId12"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Documents and Settings\Documentation\Desktop\rail photos\_68561220_train_story_pics_from_kashmir(21).jpg"/>
          <p:cNvPicPr>
            <a:picLocks noChangeAspect="1" noChangeArrowheads="1"/>
          </p:cNvPicPr>
          <p:nvPr/>
        </p:nvPicPr>
        <p:blipFill>
          <a:blip r:embed="rId2" cstate="print"/>
          <a:srcRect/>
          <a:stretch>
            <a:fillRect/>
          </a:stretch>
        </p:blipFill>
        <p:spPr bwMode="auto">
          <a:xfrm>
            <a:off x="914400" y="5943600"/>
            <a:ext cx="1143000" cy="914400"/>
          </a:xfrm>
          <a:prstGeom prst="rect">
            <a:avLst/>
          </a:prstGeom>
          <a:noFill/>
        </p:spPr>
      </p:pic>
      <p:pic>
        <p:nvPicPr>
          <p:cNvPr id="5" name="Picture 4" descr="C:\Documents and Settings\Documentation\Desktop\rail photos\9e6577790d8e92da13f7ca86bafeb5f5.jpg"/>
          <p:cNvPicPr>
            <a:picLocks noChangeAspect="1" noChangeArrowheads="1"/>
          </p:cNvPicPr>
          <p:nvPr/>
        </p:nvPicPr>
        <p:blipFill>
          <a:blip r:embed="rId3" cstate="print"/>
          <a:srcRect/>
          <a:stretch>
            <a:fillRect/>
          </a:stretch>
        </p:blipFill>
        <p:spPr bwMode="auto">
          <a:xfrm>
            <a:off x="2057400" y="5943600"/>
            <a:ext cx="1142999" cy="914400"/>
          </a:xfrm>
          <a:prstGeom prst="rect">
            <a:avLst/>
          </a:prstGeom>
          <a:noFill/>
        </p:spPr>
      </p:pic>
      <p:pic>
        <p:nvPicPr>
          <p:cNvPr id="6" name="Picture 1" descr="C:\Documents and Settings\Documentation\Desktop\rail photos\6101.1228412845.jpg"/>
          <p:cNvPicPr>
            <a:picLocks noChangeAspect="1" noChangeArrowheads="1"/>
          </p:cNvPicPr>
          <p:nvPr/>
        </p:nvPicPr>
        <p:blipFill>
          <a:blip r:embed="rId4" cstate="print"/>
          <a:srcRect/>
          <a:stretch>
            <a:fillRect/>
          </a:stretch>
        </p:blipFill>
        <p:spPr bwMode="auto">
          <a:xfrm>
            <a:off x="3200400" y="5943600"/>
            <a:ext cx="1143000" cy="914400"/>
          </a:xfrm>
          <a:prstGeom prst="rect">
            <a:avLst/>
          </a:prstGeom>
          <a:noFill/>
        </p:spPr>
      </p:pic>
      <p:pic>
        <p:nvPicPr>
          <p:cNvPr id="8" name="Picture 2" descr="C:\Documents and Settings\Documentation\Desktop\rail photos\wdp4.jpg"/>
          <p:cNvPicPr>
            <a:picLocks noChangeAspect="1" noChangeArrowheads="1"/>
          </p:cNvPicPr>
          <p:nvPr/>
        </p:nvPicPr>
        <p:blipFill>
          <a:blip r:embed="rId5" cstate="print"/>
          <a:srcRect/>
          <a:stretch>
            <a:fillRect/>
          </a:stretch>
        </p:blipFill>
        <p:spPr bwMode="auto">
          <a:xfrm>
            <a:off x="4343400" y="5943600"/>
            <a:ext cx="1263246" cy="914400"/>
          </a:xfrm>
          <a:prstGeom prst="rect">
            <a:avLst/>
          </a:prstGeom>
          <a:noFill/>
        </p:spPr>
      </p:pic>
      <p:pic>
        <p:nvPicPr>
          <p:cNvPr id="9" name="Picture 3" descr="C:\Documents and Settings\Documentation\Desktop\rail photos\4998782777_e48e0de196_z.jpg"/>
          <p:cNvPicPr>
            <a:picLocks noChangeAspect="1" noChangeArrowheads="1"/>
          </p:cNvPicPr>
          <p:nvPr/>
        </p:nvPicPr>
        <p:blipFill>
          <a:blip r:embed="rId6" cstate="print"/>
          <a:srcRect/>
          <a:stretch>
            <a:fillRect/>
          </a:stretch>
        </p:blipFill>
        <p:spPr bwMode="auto">
          <a:xfrm>
            <a:off x="5562600" y="5943601"/>
            <a:ext cx="1219200" cy="914400"/>
          </a:xfrm>
          <a:prstGeom prst="rect">
            <a:avLst/>
          </a:prstGeom>
          <a:noFill/>
        </p:spPr>
      </p:pic>
      <p:pic>
        <p:nvPicPr>
          <p:cNvPr id="10" name="Picture 5" descr="C:\Documents and Settings\Documentation\Desktop\rail photos\ICE3_in_Cologne.jpg"/>
          <p:cNvPicPr>
            <a:picLocks noChangeAspect="1" noChangeArrowheads="1"/>
          </p:cNvPicPr>
          <p:nvPr/>
        </p:nvPicPr>
        <p:blipFill>
          <a:blip r:embed="rId7" cstate="print"/>
          <a:srcRect/>
          <a:stretch>
            <a:fillRect/>
          </a:stretch>
        </p:blipFill>
        <p:spPr bwMode="auto">
          <a:xfrm>
            <a:off x="6781800" y="5943600"/>
            <a:ext cx="1222269" cy="914400"/>
          </a:xfrm>
          <a:prstGeom prst="rect">
            <a:avLst/>
          </a:prstGeom>
          <a:noFill/>
        </p:spPr>
      </p:pic>
      <p:pic>
        <p:nvPicPr>
          <p:cNvPr id="11" name="Picture 2" descr="D:\N&amp;S Logo.jpg"/>
          <p:cNvPicPr>
            <a:picLocks noChangeAspect="1" noChangeArrowheads="1"/>
          </p:cNvPicPr>
          <p:nvPr/>
        </p:nvPicPr>
        <p:blipFill>
          <a:blip r:embed="rId8" cstate="print"/>
          <a:srcRect/>
          <a:stretch>
            <a:fillRect/>
          </a:stretch>
        </p:blipFill>
        <p:spPr bwMode="auto">
          <a:xfrm>
            <a:off x="8077200" y="6019800"/>
            <a:ext cx="914400" cy="697523"/>
          </a:xfrm>
          <a:prstGeom prst="rect">
            <a:avLst/>
          </a:prstGeom>
          <a:noFill/>
        </p:spPr>
      </p:pic>
      <p:pic>
        <p:nvPicPr>
          <p:cNvPr id="12" name="Picture 3" descr="C:\Documents and Settings\Documentation\Desktop\rail photos\_68561220_train_story_pics_from_kashmir(21).jpg"/>
          <p:cNvPicPr>
            <a:picLocks noChangeAspect="1" noChangeArrowheads="1"/>
          </p:cNvPicPr>
          <p:nvPr/>
        </p:nvPicPr>
        <p:blipFill>
          <a:blip r:embed="rId9" cstate="print"/>
          <a:srcRect/>
          <a:stretch>
            <a:fillRect/>
          </a:stretch>
        </p:blipFill>
        <p:spPr bwMode="auto">
          <a:xfrm>
            <a:off x="914400" y="0"/>
            <a:ext cx="8229600" cy="5943600"/>
          </a:xfrm>
          <a:prstGeom prst="rect">
            <a:avLst/>
          </a:prstGeom>
          <a:noFill/>
        </p:spPr>
      </p:pic>
      <p:sp>
        <p:nvSpPr>
          <p:cNvPr id="13" name="Rectangle 3"/>
          <p:cNvSpPr>
            <a:spLocks noChangeArrowheads="1"/>
          </p:cNvSpPr>
          <p:nvPr/>
        </p:nvSpPr>
        <p:spPr bwMode="auto">
          <a:xfrm>
            <a:off x="914400" y="0"/>
            <a:ext cx="8229600" cy="32008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3200" b="1" dirty="0" smtClean="0">
                <a:solidFill>
                  <a:schemeClr val="bg1"/>
                </a:solidFill>
                <a:latin typeface="Cambria" pitchFamily="18" charset="0"/>
              </a:rPr>
              <a:t>ELECTRIC LOCOMOTIVE – SENSORS </a:t>
            </a:r>
          </a:p>
          <a:p>
            <a:pPr marL="0" marR="0" lvl="0" indent="0" algn="l" defTabSz="914400" rtl="0" eaLnBrk="1" fontAlgn="base" latinLnBrk="0" hangingPunct="1">
              <a:lnSpc>
                <a:spcPct val="100000"/>
              </a:lnSpc>
              <a:spcBef>
                <a:spcPct val="0"/>
              </a:spcBef>
              <a:spcAft>
                <a:spcPct val="0"/>
              </a:spcAft>
              <a:buClrTx/>
              <a:buSzTx/>
              <a:buFontTx/>
              <a:buNone/>
              <a:tabLst/>
            </a:pPr>
            <a:endParaRPr lang="en-US" sz="1600" b="1" dirty="0" smtClean="0">
              <a:solidFill>
                <a:schemeClr val="bg1"/>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solidFill>
                  <a:schemeClr val="bg1"/>
                </a:solidFill>
                <a:latin typeface="Cambria" pitchFamily="18" charset="0"/>
              </a:rPr>
              <a:t>	1-  Active Speed Sensor for Traction Motor – NS1020.02</a:t>
            </a:r>
          </a:p>
          <a:p>
            <a:pPr fontAlgn="base">
              <a:spcBef>
                <a:spcPct val="0"/>
              </a:spcBef>
              <a:spcAft>
                <a:spcPct val="0"/>
              </a:spcAft>
            </a:pPr>
            <a:r>
              <a:rPr lang="en-US" b="1" dirty="0" smtClean="0">
                <a:solidFill>
                  <a:schemeClr val="bg1"/>
                </a:solidFill>
                <a:latin typeface="Cambria" pitchFamily="18" charset="0"/>
              </a:rPr>
              <a:t>	2- Pressure Sensor Oil  Circuit Transformer –NS1300</a:t>
            </a:r>
          </a:p>
          <a:p>
            <a:pPr fontAlgn="base">
              <a:spcBef>
                <a:spcPct val="0"/>
              </a:spcBef>
              <a:spcAft>
                <a:spcPct val="0"/>
              </a:spcAft>
            </a:pPr>
            <a:r>
              <a:rPr lang="en-US" b="1" dirty="0" smtClean="0">
                <a:solidFill>
                  <a:schemeClr val="bg1"/>
                </a:solidFill>
                <a:latin typeface="Cambria" pitchFamily="18" charset="0"/>
              </a:rPr>
              <a:t>	3- Temperature Sensor Oil  Circuit Transformer –NS1010.08</a:t>
            </a:r>
          </a:p>
          <a:p>
            <a:pPr fontAlgn="base">
              <a:spcBef>
                <a:spcPct val="0"/>
              </a:spcBef>
              <a:spcAft>
                <a:spcPct val="0"/>
              </a:spcAft>
            </a:pPr>
            <a:endParaRPr lang="en-US" b="1" dirty="0" smtClean="0">
              <a:solidFill>
                <a:srgbClr val="0070C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3200" b="1" dirty="0" smtClean="0">
              <a:solidFill>
                <a:srgbClr val="00B0F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3200" b="1" dirty="0" smtClean="0">
              <a:solidFill>
                <a:srgbClr val="00B0F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solidFill>
                  <a:srgbClr val="00B0F0"/>
                </a:solidFill>
                <a:latin typeface="Cambria" pitchFamily="18" charset="0"/>
              </a:rPr>
              <a:t> </a:t>
            </a:r>
          </a:p>
        </p:txBody>
      </p:sp>
      <p:pic>
        <p:nvPicPr>
          <p:cNvPr id="66562" name="Picture 2"/>
          <p:cNvPicPr>
            <a:picLocks noChangeAspect="1" noChangeArrowheads="1"/>
          </p:cNvPicPr>
          <p:nvPr/>
        </p:nvPicPr>
        <p:blipFill>
          <a:blip r:embed="rId10" cstate="print"/>
          <a:srcRect/>
          <a:stretch>
            <a:fillRect/>
          </a:stretch>
        </p:blipFill>
        <p:spPr bwMode="auto">
          <a:xfrm>
            <a:off x="8534401" y="5715000"/>
            <a:ext cx="609600" cy="2381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152400"/>
            <a:ext cx="7467600" cy="954107"/>
          </a:xfrm>
          <a:prstGeom prst="rect">
            <a:avLst/>
          </a:prstGeom>
        </p:spPr>
        <p:txBody>
          <a:bodyPr wrap="square">
            <a:spAutoFit/>
          </a:bodyPr>
          <a:lstStyle/>
          <a:p>
            <a:pPr algn="ctr"/>
            <a:r>
              <a:rPr lang="en-US" sz="2800" b="1" dirty="0" smtClean="0">
                <a:latin typeface="Cambria" pitchFamily="18" charset="0"/>
              </a:rPr>
              <a:t>ACTIVE SPEED SENSOR FOR TRACTION MOTOR – NS1020.02</a:t>
            </a:r>
            <a:endParaRPr lang="en-US" sz="2400" b="1" dirty="0">
              <a:latin typeface="Cambria" pitchFamily="18" charset="0"/>
            </a:endParaRPr>
          </a:p>
        </p:txBody>
      </p:sp>
      <p:pic>
        <p:nvPicPr>
          <p:cNvPr id="10" name="Picture 9" descr="D:\PHOTO\photo\DSC08923.JPG"/>
          <p:cNvPicPr/>
          <p:nvPr/>
        </p:nvPicPr>
        <p:blipFill>
          <a:blip r:embed="rId2" cstate="print"/>
          <a:srcRect/>
          <a:stretch>
            <a:fillRect/>
          </a:stretch>
        </p:blipFill>
        <p:spPr bwMode="auto">
          <a:xfrm>
            <a:off x="914400" y="2743200"/>
            <a:ext cx="2133600" cy="1371600"/>
          </a:xfrm>
          <a:prstGeom prst="rect">
            <a:avLst/>
          </a:prstGeom>
          <a:noFill/>
          <a:ln w="9525">
            <a:noFill/>
            <a:miter lim="800000"/>
            <a:headEnd/>
            <a:tailEnd/>
          </a:ln>
        </p:spPr>
      </p:pic>
      <p:sp>
        <p:nvSpPr>
          <p:cNvPr id="31745" name="Rectangle 1"/>
          <p:cNvSpPr>
            <a:spLocks noChangeArrowheads="1"/>
          </p:cNvSpPr>
          <p:nvPr/>
        </p:nvSpPr>
        <p:spPr bwMode="auto">
          <a:xfrm>
            <a:off x="3124200" y="1143744"/>
            <a:ext cx="30480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NSSPT Developed Active Speed Sensor offers industry one of the most reliable, Accurate and robust methods of speed sensing.</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Purpose designing housings for arduous operating environments where Reliability is paramount.</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Ease of access, convenient installation, protection against severe</a:t>
            </a:r>
            <a:r>
              <a:rPr kumimoji="0" lang="en-US" sz="1000" b="1" i="0" u="none" strike="noStrike" cap="none" normalizeH="0" baseline="0" dirty="0" smtClean="0">
                <a:ln>
                  <a:noFill/>
                </a:ln>
                <a:solidFill>
                  <a:schemeClr val="tx1"/>
                </a:solidFill>
                <a:effectLst/>
                <a:latin typeface="Cambria" pitchFamily="18" charset="0"/>
                <a:ea typeface="Calibri" pitchFamily="34" charset="0"/>
                <a:cs typeface="Tahoma" pitchFamily="34" charset="0"/>
              </a:rPr>
              <a:t> </a:t>
            </a: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Environmental conditions and high tolerance to shock and vibration .</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Capable of withstanding the requirements of IEC 60571, Environmental Reliability Qualification Standards.</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31746" name="Rectangle 2"/>
          <p:cNvSpPr>
            <a:spLocks noChangeArrowheads="1"/>
          </p:cNvSpPr>
          <p:nvPr/>
        </p:nvSpPr>
        <p:spPr bwMode="auto">
          <a:xfrm>
            <a:off x="838200" y="4160223"/>
            <a:ext cx="2667000" cy="17697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Cambria" pitchFamily="18" charset="0"/>
                <a:ea typeface="Calibri" pitchFamily="34" charset="0"/>
                <a:cs typeface="Tahoma" pitchFamily="34" charset="0"/>
              </a:rPr>
              <a:t>APPLICATIONS</a:t>
            </a:r>
            <a:endParaRPr kumimoji="0" lang="en-US"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Tahoma" pitchFamily="34" charset="0"/>
              <a:ea typeface="Calibri" pitchFamily="34" charset="0"/>
              <a:cs typeface="Tahoma"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The 3-phase locomotive uses the Traction Motor Speed for calculation of the Locomotive speed in order to activate the speed control and more importantly For the adhesion control during starting and braking. The effectiveness of slip  Control depends upon the accuracy of the speed sensor, especially at crawling   Speeds.</a:t>
            </a:r>
            <a:endParaRPr kumimoji="0" lang="en-US" sz="1000" b="0" i="0" u="none" strike="noStrike" cap="none" normalizeH="0" baseline="0" dirty="0" smtClean="0">
              <a:ln>
                <a:noFill/>
              </a:ln>
              <a:solidFill>
                <a:schemeClr val="tx1"/>
              </a:solidFill>
              <a:effectLst/>
              <a:latin typeface="Cambria" pitchFamily="18" charset="0"/>
            </a:endParaRPr>
          </a:p>
        </p:txBody>
      </p:sp>
      <p:graphicFrame>
        <p:nvGraphicFramePr>
          <p:cNvPr id="12" name="Table 11"/>
          <p:cNvGraphicFramePr>
            <a:graphicFrameLocks noGrp="1"/>
          </p:cNvGraphicFramePr>
          <p:nvPr/>
        </p:nvGraphicFramePr>
        <p:xfrm>
          <a:off x="3657600" y="3048000"/>
          <a:ext cx="2819400" cy="2882582"/>
        </p:xfrm>
        <a:graphic>
          <a:graphicData uri="http://schemas.openxmlformats.org/drawingml/2006/table">
            <a:tbl>
              <a:tblPr firstRow="1" bandRow="1">
                <a:tableStyleId>{5C22544A-7EE6-4342-B048-85BDC9FD1C3A}</a:tableStyleId>
              </a:tblPr>
              <a:tblGrid>
                <a:gridCol w="1219200"/>
                <a:gridCol w="1600200"/>
              </a:tblGrid>
              <a:tr h="0">
                <a:tc gridSpan="2">
                  <a:txBody>
                    <a:bodyPr/>
                    <a:lstStyle/>
                    <a:p>
                      <a:pPr algn="ctr"/>
                      <a:r>
                        <a:rPr lang="en-US" dirty="0" smtClean="0">
                          <a:latin typeface="Cambria" pitchFamily="18" charset="0"/>
                        </a:rPr>
                        <a:t>SPECIFICATION</a:t>
                      </a:r>
                      <a:endParaRPr lang="en-US" dirty="0">
                        <a:latin typeface="Cambria" pitchFamily="18" charset="0"/>
                      </a:endParaRPr>
                    </a:p>
                  </a:txBody>
                  <a:tcPr/>
                </a:tc>
                <a:tc hMerge="1">
                  <a:txBody>
                    <a:bodyPr/>
                    <a:lstStyle/>
                    <a:p>
                      <a:endParaRPr lang="en-US" dirty="0"/>
                    </a:p>
                  </a:txBody>
                  <a:tcPr/>
                </a:tc>
              </a:tr>
              <a:tr h="243840">
                <a:tc>
                  <a:txBody>
                    <a:bodyPr/>
                    <a:lstStyle/>
                    <a:p>
                      <a:pPr marL="342900" marR="0" lvl="0" indent="-342900" algn="l">
                        <a:lnSpc>
                          <a:spcPct val="115000"/>
                        </a:lnSpc>
                        <a:spcBef>
                          <a:spcPts val="0"/>
                        </a:spcBef>
                        <a:spcAft>
                          <a:spcPts val="0"/>
                        </a:spcAft>
                        <a:buFont typeface="+mj-lt"/>
                        <a:buNone/>
                      </a:pPr>
                      <a:r>
                        <a:rPr lang="en-US" sz="1000" kern="1200" dirty="0" smtClean="0">
                          <a:solidFill>
                            <a:schemeClr val="dk1"/>
                          </a:solidFill>
                          <a:latin typeface="Cambria" pitchFamily="18" charset="0"/>
                          <a:ea typeface="+mn-ea"/>
                          <a:cs typeface="+mn-cs"/>
                        </a:rPr>
                        <a:t>DC Operating voltage </a:t>
                      </a:r>
                      <a:endParaRPr lang="en-US" sz="1000" b="0" dirty="0">
                        <a:latin typeface="Cambria" pitchFamily="18" charset="0"/>
                      </a:endParaRPr>
                    </a:p>
                  </a:txBody>
                  <a:tcPr/>
                </a:tc>
                <a:tc>
                  <a:txBody>
                    <a:bodyPr/>
                    <a:lstStyle/>
                    <a:p>
                      <a:pPr marL="342900" marR="0" lvl="0" indent="-342900" algn="l" defTabSz="914400" rtl="0" eaLnBrk="1" fontAlgn="auto" latinLnBrk="0" hangingPunct="1">
                        <a:lnSpc>
                          <a:spcPct val="115000"/>
                        </a:lnSpc>
                        <a:spcBef>
                          <a:spcPts val="0"/>
                        </a:spcBef>
                        <a:spcAft>
                          <a:spcPts val="0"/>
                        </a:spcAft>
                        <a:buClrTx/>
                        <a:buSzTx/>
                        <a:buFont typeface="+mj-lt"/>
                        <a:buNone/>
                        <a:tabLst/>
                        <a:defRPr/>
                      </a:pPr>
                      <a:r>
                        <a:rPr lang="en-US" sz="1000" kern="1200" dirty="0" smtClean="0">
                          <a:solidFill>
                            <a:schemeClr val="dk1"/>
                          </a:solidFill>
                          <a:latin typeface="Cambria" pitchFamily="18" charset="0"/>
                          <a:ea typeface="+mn-ea"/>
                          <a:cs typeface="+mn-cs"/>
                        </a:rPr>
                        <a:t>72VDC to 140VDC </a:t>
                      </a:r>
                    </a:p>
                  </a:txBody>
                  <a:tcPr/>
                </a:tc>
              </a:tr>
              <a:tr h="274002">
                <a:tc>
                  <a:txBody>
                    <a:bodyPr/>
                    <a:lstStyle/>
                    <a:p>
                      <a:pPr algn="l"/>
                      <a:r>
                        <a:rPr lang="en-US" sz="1000" kern="1200" dirty="0" smtClean="0">
                          <a:solidFill>
                            <a:schemeClr val="dk1"/>
                          </a:solidFill>
                          <a:latin typeface="Cambria" pitchFamily="18" charset="0"/>
                          <a:ea typeface="+mn-ea"/>
                          <a:cs typeface="+mn-cs"/>
                        </a:rPr>
                        <a:t>Nominal Temperature Range</a:t>
                      </a:r>
                      <a:endParaRPr lang="en-US" sz="1000" b="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-40°C to +150°C</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b="0" kern="1200" dirty="0" smtClean="0">
                        <a:solidFill>
                          <a:schemeClr val="dk1"/>
                        </a:solidFill>
                        <a:latin typeface="Cambria" pitchFamily="18" charset="0"/>
                        <a:ea typeface="+mn-ea"/>
                        <a:cs typeface="+mn-cs"/>
                      </a:endParaRPr>
                    </a:p>
                  </a:txBody>
                  <a:tcPr/>
                </a:tc>
              </a:tr>
              <a:tr h="388302">
                <a:tc>
                  <a:txBody>
                    <a:bodyPr/>
                    <a:lstStyle/>
                    <a:p>
                      <a:pPr algn="l"/>
                      <a:r>
                        <a:rPr lang="en-US" sz="1000" kern="1200" dirty="0" smtClean="0">
                          <a:solidFill>
                            <a:schemeClr val="dk1"/>
                          </a:solidFill>
                          <a:latin typeface="Cambria" pitchFamily="18" charset="0"/>
                          <a:ea typeface="+mn-ea"/>
                          <a:cs typeface="+mn-cs"/>
                        </a:rPr>
                        <a:t>Operating Air Gap</a:t>
                      </a:r>
                      <a:endParaRPr lang="en-US" sz="1000" b="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2.8 mm</a:t>
                      </a:r>
                      <a:endParaRPr lang="en-US" sz="1000" b="0" kern="1200" dirty="0" smtClean="0">
                        <a:solidFill>
                          <a:schemeClr val="dk1"/>
                        </a:solidFill>
                        <a:latin typeface="Cambria" pitchFamily="18" charset="0"/>
                        <a:ea typeface="+mn-ea"/>
                        <a:cs typeface="+mn-cs"/>
                      </a:endParaRPr>
                    </a:p>
                  </a:txBody>
                  <a:tcPr/>
                </a:tc>
              </a:tr>
              <a:tr h="269240">
                <a:tc>
                  <a:txBody>
                    <a:bodyPr/>
                    <a:lstStyle/>
                    <a:p>
                      <a:pPr algn="l"/>
                      <a:r>
                        <a:rPr lang="en-US" sz="1000" kern="1200" dirty="0" smtClean="0">
                          <a:solidFill>
                            <a:schemeClr val="dk1"/>
                          </a:solidFill>
                          <a:latin typeface="Cambria" pitchFamily="18" charset="0"/>
                          <a:ea typeface="+mn-ea"/>
                          <a:cs typeface="+mn-cs"/>
                        </a:rPr>
                        <a:t>Altitude	</a:t>
                      </a:r>
                      <a:endParaRPr lang="en-US" sz="1000" b="0" dirty="0">
                        <a:latin typeface="Cambria" pitchFamily="18" charset="0"/>
                      </a:endParaRPr>
                    </a:p>
                  </a:txBody>
                  <a:tcPr/>
                </a:tc>
                <a:tc>
                  <a:txBody>
                    <a:bodyPr/>
                    <a:lstStyle/>
                    <a:p>
                      <a:pPr algn="l"/>
                      <a:r>
                        <a:rPr lang="en-US" sz="1000" kern="1200" dirty="0" smtClean="0">
                          <a:solidFill>
                            <a:schemeClr val="dk1"/>
                          </a:solidFill>
                          <a:latin typeface="Cambria" pitchFamily="18" charset="0"/>
                          <a:ea typeface="+mn-ea"/>
                          <a:cs typeface="+mn-cs"/>
                        </a:rPr>
                        <a:t>2800 to 12000 Feet</a:t>
                      </a:r>
                      <a:endParaRPr lang="en-US" sz="1000" b="0" kern="1200" dirty="0">
                        <a:solidFill>
                          <a:schemeClr val="dk1"/>
                        </a:solidFill>
                        <a:latin typeface="Cambria" pitchFamily="18" charset="0"/>
                        <a:ea typeface="+mn-ea"/>
                        <a:cs typeface="+mn-cs"/>
                      </a:endParaRPr>
                    </a:p>
                  </a:txBody>
                  <a:tcPr/>
                </a:tc>
              </a:tr>
              <a:tr h="381000">
                <a:tc>
                  <a:txBody>
                    <a:bodyPr/>
                    <a:lstStyle/>
                    <a:p>
                      <a:pPr lvl="0" algn="l"/>
                      <a:r>
                        <a:rPr lang="en-US" sz="1000" kern="1200" dirty="0" smtClean="0">
                          <a:solidFill>
                            <a:schemeClr val="dk1"/>
                          </a:solidFill>
                          <a:latin typeface="Cambria" pitchFamily="18" charset="0"/>
                          <a:ea typeface="+mn-ea"/>
                          <a:cs typeface="+mn-cs"/>
                        </a:rPr>
                        <a:t>Relative Humidity</a:t>
                      </a:r>
                      <a:endParaRPr lang="en-US" sz="1000" b="0" dirty="0">
                        <a:latin typeface="Cambria"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0 to 100%</a:t>
                      </a:r>
                    </a:p>
                    <a:p>
                      <a:pPr lvl="0" algn="l"/>
                      <a:endParaRPr lang="en-US" sz="1000" b="0" kern="1200" dirty="0" smtClean="0">
                        <a:solidFill>
                          <a:schemeClr val="dk1"/>
                        </a:solidFill>
                        <a:latin typeface="Cambria" pitchFamily="18" charset="0"/>
                        <a:ea typeface="+mn-ea"/>
                        <a:cs typeface="+mn-cs"/>
                      </a:endParaRPr>
                    </a:p>
                  </a:txBody>
                  <a:tcPr/>
                </a:tc>
              </a:tr>
              <a:tr h="472440">
                <a:tc>
                  <a:txBody>
                    <a:bodyPr/>
                    <a:lstStyle/>
                    <a:p>
                      <a:pPr lvl="0" algn="l"/>
                      <a:r>
                        <a:rPr lang="en-US" sz="1000" kern="1200" dirty="0" smtClean="0">
                          <a:solidFill>
                            <a:schemeClr val="dk1"/>
                          </a:solidFill>
                          <a:latin typeface="Cambria" pitchFamily="18" charset="0"/>
                          <a:ea typeface="+mn-ea"/>
                          <a:cs typeface="+mn-cs"/>
                        </a:rPr>
                        <a:t>Protection Classification</a:t>
                      </a:r>
                      <a:endParaRPr lang="en-US" sz="1000" b="0" dirty="0">
                        <a:latin typeface="Cambria" pitchFamily="18" charset="0"/>
                      </a:endParaRPr>
                    </a:p>
                  </a:txBody>
                  <a:tcPr/>
                </a:tc>
                <a:tc>
                  <a:txBody>
                    <a:bodyPr/>
                    <a:lstStyle/>
                    <a:p>
                      <a:pPr algn="l"/>
                      <a:r>
                        <a:rPr lang="en-US" sz="1000" kern="1200" dirty="0" smtClean="0">
                          <a:solidFill>
                            <a:schemeClr val="dk1"/>
                          </a:solidFill>
                          <a:latin typeface="Cambria" pitchFamily="18" charset="0"/>
                          <a:ea typeface="+mn-ea"/>
                          <a:cs typeface="+mn-cs"/>
                        </a:rPr>
                        <a:t>IP68</a:t>
                      </a:r>
                    </a:p>
                  </a:txBody>
                  <a:tcPr/>
                </a:tc>
              </a:tr>
            </a:tbl>
          </a:graphicData>
        </a:graphic>
      </p:graphicFrame>
      <p:pic>
        <p:nvPicPr>
          <p:cNvPr id="104451" name="Picture 3"/>
          <p:cNvPicPr>
            <a:picLocks noChangeAspect="1" noChangeArrowheads="1"/>
          </p:cNvPicPr>
          <p:nvPr/>
        </p:nvPicPr>
        <p:blipFill>
          <a:blip r:embed="rId3" cstate="print"/>
          <a:srcRect/>
          <a:stretch>
            <a:fillRect/>
          </a:stretch>
        </p:blipFill>
        <p:spPr bwMode="auto">
          <a:xfrm rot="4011434">
            <a:off x="6959311" y="1546073"/>
            <a:ext cx="1030125" cy="734598"/>
          </a:xfrm>
          <a:prstGeom prst="rect">
            <a:avLst/>
          </a:prstGeom>
          <a:noFill/>
          <a:ln w="9525">
            <a:noFill/>
            <a:miter lim="800000"/>
            <a:headEnd/>
            <a:tailEnd/>
          </a:ln>
        </p:spPr>
      </p:pic>
      <p:pic>
        <p:nvPicPr>
          <p:cNvPr id="13" name="Picture 2" descr="03107 BDL SG-2 66 Tooth Starter Ring Gear for Harley-Davidson 1970-93 6-7/8&quot; ID">
            <a:hlinkClick r:id="rId4" tooltip="Click this image to access 03107 BDL SG-2 66 Tooth Starter Ring Gear for Harley-Davidson 1970-93 6-7/8&quot; ID"/>
          </p:cNvPr>
          <p:cNvPicPr>
            <a:picLocks noChangeAspect="1" noChangeArrowheads="1"/>
          </p:cNvPicPr>
          <p:nvPr/>
        </p:nvPicPr>
        <p:blipFill>
          <a:blip r:embed="rId5" cstate="print"/>
          <a:srcRect/>
          <a:stretch>
            <a:fillRect/>
          </a:stretch>
        </p:blipFill>
        <p:spPr bwMode="auto">
          <a:xfrm>
            <a:off x="6172200" y="1447800"/>
            <a:ext cx="1066800" cy="1066800"/>
          </a:xfrm>
          <a:prstGeom prst="rect">
            <a:avLst/>
          </a:prstGeom>
          <a:noFill/>
        </p:spPr>
      </p:pic>
      <p:pic>
        <p:nvPicPr>
          <p:cNvPr id="14" name="il_fi" descr="http://www.gwinstek.com/product/images/picture/FC_201171210511.jpg"/>
          <p:cNvPicPr/>
          <p:nvPr/>
        </p:nvPicPr>
        <p:blipFill>
          <a:blip r:embed="rId6" cstate="print"/>
          <a:srcRect/>
          <a:stretch>
            <a:fillRect/>
          </a:stretch>
        </p:blipFill>
        <p:spPr bwMode="auto">
          <a:xfrm>
            <a:off x="7696200" y="2743200"/>
            <a:ext cx="1228725" cy="685800"/>
          </a:xfrm>
          <a:prstGeom prst="rect">
            <a:avLst/>
          </a:prstGeom>
          <a:noFill/>
          <a:ln w="9525">
            <a:noFill/>
            <a:miter lim="800000"/>
            <a:headEnd/>
            <a:tailEnd/>
          </a:ln>
        </p:spPr>
      </p:pic>
      <p:cxnSp>
        <p:nvCxnSpPr>
          <p:cNvPr id="16" name="Straight Connector 15"/>
          <p:cNvCxnSpPr/>
          <p:nvPr/>
        </p:nvCxnSpPr>
        <p:spPr>
          <a:xfrm>
            <a:off x="7620000" y="2209800"/>
            <a:ext cx="0" cy="91440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7467600" y="2209800"/>
            <a:ext cx="0" cy="914400"/>
          </a:xfrm>
          <a:prstGeom prst="line">
            <a:avLst/>
          </a:prstGeom>
        </p:spPr>
        <p:style>
          <a:lnRef idx="1">
            <a:schemeClr val="accent2"/>
          </a:lnRef>
          <a:fillRef idx="0">
            <a:schemeClr val="accent2"/>
          </a:fillRef>
          <a:effectRef idx="0">
            <a:schemeClr val="accent2"/>
          </a:effectRef>
          <a:fontRef idx="minor">
            <a:schemeClr val="tx1"/>
          </a:fontRef>
        </p:style>
      </p:cxnSp>
      <p:cxnSp>
        <p:nvCxnSpPr>
          <p:cNvPr id="21" name="Straight Connector 20"/>
          <p:cNvCxnSpPr/>
          <p:nvPr/>
        </p:nvCxnSpPr>
        <p:spPr>
          <a:xfrm>
            <a:off x="8229600" y="3124200"/>
            <a:ext cx="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7543800" y="3733800"/>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467600" y="3124200"/>
            <a:ext cx="15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7543800" y="3124200"/>
            <a:ext cx="0" cy="609600"/>
          </a:xfrm>
          <a:prstGeom prst="line">
            <a:avLst/>
          </a:prstGeom>
        </p:spPr>
        <p:style>
          <a:lnRef idx="1">
            <a:schemeClr val="accent1"/>
          </a:lnRef>
          <a:fillRef idx="0">
            <a:schemeClr val="accent1"/>
          </a:fillRef>
          <a:effectRef idx="0">
            <a:schemeClr val="accent1"/>
          </a:effectRef>
          <a:fontRef idx="minor">
            <a:schemeClr val="tx1"/>
          </a:fontRef>
        </p:style>
      </p:cxnSp>
      <p:pic>
        <p:nvPicPr>
          <p:cNvPr id="34" name="Picture 11"/>
          <p:cNvPicPr>
            <a:picLocks noChangeAspect="1" noChangeArrowheads="1"/>
          </p:cNvPicPr>
          <p:nvPr/>
        </p:nvPicPr>
        <p:blipFill>
          <a:blip r:embed="rId7" cstate="print"/>
          <a:srcRect/>
          <a:stretch>
            <a:fillRect/>
          </a:stretch>
        </p:blipFill>
        <p:spPr bwMode="auto">
          <a:xfrm>
            <a:off x="6553200" y="2895600"/>
            <a:ext cx="638763" cy="533400"/>
          </a:xfrm>
          <a:prstGeom prst="rect">
            <a:avLst/>
          </a:prstGeom>
          <a:noFill/>
          <a:ln w="9525">
            <a:noFill/>
            <a:miter lim="800000"/>
            <a:headEnd/>
            <a:tailEnd/>
          </a:ln>
        </p:spPr>
      </p:pic>
      <p:sp>
        <p:nvSpPr>
          <p:cNvPr id="35" name="Title 1"/>
          <p:cNvSpPr txBox="1">
            <a:spLocks/>
          </p:cNvSpPr>
          <p:nvPr/>
        </p:nvSpPr>
        <p:spPr>
          <a:xfrm>
            <a:off x="7620000" y="2590800"/>
            <a:ext cx="381000" cy="152400"/>
          </a:xfrm>
          <a:prstGeom prst="rect">
            <a:avLst/>
          </a:prstGeom>
        </p:spPr>
        <p:txBody>
          <a:bodyPr vert="horz" lIns="45720" tIns="0" rIns="45720" bIns="0" anchor="b" anchorCtr="0">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Sylfaen" pitchFamily="18" charset="0"/>
                <a:ea typeface="+mj-ea"/>
                <a:cs typeface="+mj-cs"/>
              </a:rPr>
              <a:t>B</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sp>
        <p:nvSpPr>
          <p:cNvPr id="36" name="Title 1"/>
          <p:cNvSpPr txBox="1">
            <a:spLocks/>
          </p:cNvSpPr>
          <p:nvPr/>
        </p:nvSpPr>
        <p:spPr>
          <a:xfrm>
            <a:off x="7086600" y="2514600"/>
            <a:ext cx="3810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all" spc="0" normalizeH="0" baseline="0" noProof="0"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rPr>
              <a:t>a</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sp>
        <p:nvSpPr>
          <p:cNvPr id="37" name="Title 1"/>
          <p:cNvSpPr txBox="1">
            <a:spLocks/>
          </p:cNvSpPr>
          <p:nvPr/>
        </p:nvSpPr>
        <p:spPr>
          <a:xfrm>
            <a:off x="7239000" y="3200400"/>
            <a:ext cx="2286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Sylfaen" pitchFamily="18" charset="0"/>
                <a:ea typeface="+mj-ea"/>
                <a:cs typeface="+mj-cs"/>
              </a:rPr>
              <a:t>+</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sp>
        <p:nvSpPr>
          <p:cNvPr id="38" name="Title 1"/>
          <p:cNvSpPr txBox="1">
            <a:spLocks/>
          </p:cNvSpPr>
          <p:nvPr/>
        </p:nvSpPr>
        <p:spPr>
          <a:xfrm>
            <a:off x="7620000" y="3200400"/>
            <a:ext cx="2286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Sylfaen" pitchFamily="18" charset="0"/>
                <a:ea typeface="+mj-ea"/>
                <a:cs typeface="+mj-cs"/>
              </a:rPr>
              <a:t>-</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pic>
        <p:nvPicPr>
          <p:cNvPr id="104452" name="Picture 4"/>
          <p:cNvPicPr>
            <a:picLocks noChangeAspect="1" noChangeArrowheads="1"/>
          </p:cNvPicPr>
          <p:nvPr/>
        </p:nvPicPr>
        <p:blipFill>
          <a:blip r:embed="rId8" cstate="print"/>
          <a:srcRect/>
          <a:stretch>
            <a:fillRect/>
          </a:stretch>
        </p:blipFill>
        <p:spPr bwMode="auto">
          <a:xfrm>
            <a:off x="6629400" y="4648200"/>
            <a:ext cx="1962589" cy="1081087"/>
          </a:xfrm>
          <a:prstGeom prst="rect">
            <a:avLst/>
          </a:prstGeom>
          <a:noFill/>
          <a:ln w="9525">
            <a:noFill/>
            <a:miter lim="800000"/>
            <a:headEnd/>
            <a:tailEnd/>
          </a:ln>
        </p:spPr>
      </p:pic>
      <p:sp>
        <p:nvSpPr>
          <p:cNvPr id="39" name="Rectangle 38"/>
          <p:cNvSpPr/>
          <p:nvPr/>
        </p:nvSpPr>
        <p:spPr>
          <a:xfrm>
            <a:off x="6781800" y="1066800"/>
            <a:ext cx="1336328" cy="338554"/>
          </a:xfrm>
          <a:prstGeom prst="rect">
            <a:avLst/>
          </a:prstGeom>
        </p:spPr>
        <p:txBody>
          <a:bodyPr wrap="none">
            <a:spAutoFit/>
          </a:bodyPr>
          <a:lstStyle/>
          <a:p>
            <a:pPr lvl="0" fontAlgn="base">
              <a:spcBef>
                <a:spcPct val="0"/>
              </a:spcBef>
              <a:spcAft>
                <a:spcPct val="0"/>
              </a:spcAft>
            </a:pPr>
            <a:r>
              <a:rPr lang="en-US" sz="1600" b="1" dirty="0" smtClean="0">
                <a:latin typeface="Cambria" pitchFamily="18" charset="0"/>
                <a:ea typeface="Calibri" pitchFamily="34" charset="0"/>
                <a:cs typeface="Tahoma" pitchFamily="34" charset="0"/>
              </a:rPr>
              <a:t>TEST SETUP</a:t>
            </a:r>
          </a:p>
        </p:txBody>
      </p:sp>
      <p:sp>
        <p:nvSpPr>
          <p:cNvPr id="40" name="Rectangle 39"/>
          <p:cNvSpPr/>
          <p:nvPr/>
        </p:nvSpPr>
        <p:spPr>
          <a:xfrm>
            <a:off x="6553200" y="4114800"/>
            <a:ext cx="1842556" cy="338554"/>
          </a:xfrm>
          <a:prstGeom prst="rect">
            <a:avLst/>
          </a:prstGeom>
        </p:spPr>
        <p:txBody>
          <a:bodyPr wrap="none">
            <a:spAutoFit/>
          </a:bodyPr>
          <a:lstStyle/>
          <a:p>
            <a:pPr lvl="0" fontAlgn="base">
              <a:spcBef>
                <a:spcPct val="0"/>
              </a:spcBef>
              <a:spcAft>
                <a:spcPct val="0"/>
              </a:spcAft>
            </a:pPr>
            <a:r>
              <a:rPr lang="en-US" sz="1600" b="1" dirty="0" smtClean="0">
                <a:latin typeface="Cambria" pitchFamily="18" charset="0"/>
                <a:ea typeface="Calibri" pitchFamily="34" charset="0"/>
                <a:cs typeface="Tahoma" pitchFamily="34" charset="0"/>
              </a:rPr>
              <a:t>OUTER DRAWING</a:t>
            </a:r>
          </a:p>
        </p:txBody>
      </p:sp>
      <p:pic>
        <p:nvPicPr>
          <p:cNvPr id="49" name="Picture 48"/>
          <p:cNvPicPr/>
          <p:nvPr/>
        </p:nvPicPr>
        <p:blipFill>
          <a:blip r:embed="rId9" cstate="print"/>
          <a:srcRect/>
          <a:stretch>
            <a:fillRect/>
          </a:stretch>
        </p:blipFill>
        <p:spPr bwMode="auto">
          <a:xfrm>
            <a:off x="1447800" y="304800"/>
            <a:ext cx="381000" cy="304800"/>
          </a:xfrm>
          <a:prstGeom prst="rect">
            <a:avLst/>
          </a:prstGeom>
          <a:noFill/>
          <a:ln w="9525">
            <a:noFill/>
            <a:miter lim="800000"/>
            <a:headEnd/>
            <a:tailEnd/>
          </a:ln>
        </p:spPr>
      </p:pic>
      <p:pic>
        <p:nvPicPr>
          <p:cNvPr id="33" name="Picture 4" descr="C:\Documents and Settings\Documentation\Desktop\rail photos\_68561220_train_story_pics_from_kashmir(21).jpg"/>
          <p:cNvPicPr>
            <a:picLocks noChangeAspect="1" noChangeArrowheads="1"/>
          </p:cNvPicPr>
          <p:nvPr/>
        </p:nvPicPr>
        <p:blipFill>
          <a:blip r:embed="rId10" cstate="print"/>
          <a:srcRect/>
          <a:stretch>
            <a:fillRect/>
          </a:stretch>
        </p:blipFill>
        <p:spPr bwMode="auto">
          <a:xfrm>
            <a:off x="914400" y="5943600"/>
            <a:ext cx="1143000" cy="914400"/>
          </a:xfrm>
          <a:prstGeom prst="rect">
            <a:avLst/>
          </a:prstGeom>
          <a:noFill/>
        </p:spPr>
      </p:pic>
      <p:pic>
        <p:nvPicPr>
          <p:cNvPr id="42" name="Picture 41" descr="C:\Documents and Settings\Documentation\Desktop\rail photos\9e6577790d8e92da13f7ca86bafeb5f5.jpg"/>
          <p:cNvPicPr>
            <a:picLocks noChangeAspect="1" noChangeArrowheads="1"/>
          </p:cNvPicPr>
          <p:nvPr/>
        </p:nvPicPr>
        <p:blipFill>
          <a:blip r:embed="rId11" cstate="print"/>
          <a:srcRect/>
          <a:stretch>
            <a:fillRect/>
          </a:stretch>
        </p:blipFill>
        <p:spPr bwMode="auto">
          <a:xfrm>
            <a:off x="2057400" y="5943600"/>
            <a:ext cx="1142999" cy="914400"/>
          </a:xfrm>
          <a:prstGeom prst="rect">
            <a:avLst/>
          </a:prstGeom>
          <a:noFill/>
        </p:spPr>
      </p:pic>
      <p:pic>
        <p:nvPicPr>
          <p:cNvPr id="50" name="Picture 1" descr="C:\Documents and Settings\Documentation\Desktop\rail photos\6101.1228412845.jpg"/>
          <p:cNvPicPr>
            <a:picLocks noChangeAspect="1" noChangeArrowheads="1"/>
          </p:cNvPicPr>
          <p:nvPr/>
        </p:nvPicPr>
        <p:blipFill>
          <a:blip r:embed="rId12" cstate="print"/>
          <a:srcRect/>
          <a:stretch>
            <a:fillRect/>
          </a:stretch>
        </p:blipFill>
        <p:spPr bwMode="auto">
          <a:xfrm>
            <a:off x="3200400" y="5943600"/>
            <a:ext cx="1143000" cy="914400"/>
          </a:xfrm>
          <a:prstGeom prst="rect">
            <a:avLst/>
          </a:prstGeom>
          <a:noFill/>
        </p:spPr>
      </p:pic>
      <p:pic>
        <p:nvPicPr>
          <p:cNvPr id="51" name="Picture 2" descr="C:\Documents and Settings\Documentation\Desktop\rail photos\wdp4.jpg"/>
          <p:cNvPicPr>
            <a:picLocks noChangeAspect="1" noChangeArrowheads="1"/>
          </p:cNvPicPr>
          <p:nvPr/>
        </p:nvPicPr>
        <p:blipFill>
          <a:blip r:embed="rId13" cstate="print"/>
          <a:srcRect/>
          <a:stretch>
            <a:fillRect/>
          </a:stretch>
        </p:blipFill>
        <p:spPr bwMode="auto">
          <a:xfrm>
            <a:off x="4343400" y="5943600"/>
            <a:ext cx="1263246" cy="914400"/>
          </a:xfrm>
          <a:prstGeom prst="rect">
            <a:avLst/>
          </a:prstGeom>
          <a:noFill/>
        </p:spPr>
      </p:pic>
      <p:pic>
        <p:nvPicPr>
          <p:cNvPr id="52" name="Picture 3" descr="C:\Documents and Settings\Documentation\Desktop\rail photos\4998782777_e48e0de196_z.jpg"/>
          <p:cNvPicPr>
            <a:picLocks noChangeAspect="1" noChangeArrowheads="1"/>
          </p:cNvPicPr>
          <p:nvPr/>
        </p:nvPicPr>
        <p:blipFill>
          <a:blip r:embed="rId14" cstate="print"/>
          <a:srcRect/>
          <a:stretch>
            <a:fillRect/>
          </a:stretch>
        </p:blipFill>
        <p:spPr bwMode="auto">
          <a:xfrm>
            <a:off x="5562600" y="5943601"/>
            <a:ext cx="1219200" cy="914400"/>
          </a:xfrm>
          <a:prstGeom prst="rect">
            <a:avLst/>
          </a:prstGeom>
          <a:noFill/>
        </p:spPr>
      </p:pic>
      <p:pic>
        <p:nvPicPr>
          <p:cNvPr id="53" name="Picture 5" descr="C:\Documents and Settings\Documentation\Desktop\rail photos\ICE3_in_Cologne.jpg"/>
          <p:cNvPicPr>
            <a:picLocks noChangeAspect="1" noChangeArrowheads="1"/>
          </p:cNvPicPr>
          <p:nvPr/>
        </p:nvPicPr>
        <p:blipFill>
          <a:blip r:embed="rId15" cstate="print"/>
          <a:srcRect/>
          <a:stretch>
            <a:fillRect/>
          </a:stretch>
        </p:blipFill>
        <p:spPr bwMode="auto">
          <a:xfrm>
            <a:off x="6781800" y="5943600"/>
            <a:ext cx="1222269" cy="914400"/>
          </a:xfrm>
          <a:prstGeom prst="rect">
            <a:avLst/>
          </a:prstGeom>
          <a:noFill/>
        </p:spPr>
      </p:pic>
      <p:pic>
        <p:nvPicPr>
          <p:cNvPr id="54" name="Picture 2" descr="D:\N&amp;S Logo.jpg"/>
          <p:cNvPicPr>
            <a:picLocks noChangeAspect="1" noChangeArrowheads="1"/>
          </p:cNvPicPr>
          <p:nvPr/>
        </p:nvPicPr>
        <p:blipFill>
          <a:blip r:embed="rId16" cstate="print"/>
          <a:srcRect/>
          <a:stretch>
            <a:fillRect/>
          </a:stretch>
        </p:blipFill>
        <p:spPr bwMode="auto">
          <a:xfrm>
            <a:off x="8077200" y="6019800"/>
            <a:ext cx="914400" cy="697523"/>
          </a:xfrm>
          <a:prstGeom prst="rect">
            <a:avLst/>
          </a:prstGeom>
          <a:noFill/>
        </p:spPr>
      </p:pic>
      <p:pic>
        <p:nvPicPr>
          <p:cNvPr id="65538" name="Picture 2" descr="H:\DCIM\101MSDCF\DSC09470.JPG"/>
          <p:cNvPicPr>
            <a:picLocks noChangeAspect="1" noChangeArrowheads="1"/>
          </p:cNvPicPr>
          <p:nvPr/>
        </p:nvPicPr>
        <p:blipFill>
          <a:blip r:embed="rId17" cstate="print"/>
          <a:srcRect/>
          <a:stretch>
            <a:fillRect/>
          </a:stretch>
        </p:blipFill>
        <p:spPr bwMode="auto">
          <a:xfrm>
            <a:off x="914400" y="1066800"/>
            <a:ext cx="2133600" cy="16002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8915400" cy="707886"/>
          </a:xfrm>
          <a:prstGeom prst="rect">
            <a:avLst/>
          </a:prstGeom>
        </p:spPr>
        <p:txBody>
          <a:bodyPr wrap="square">
            <a:spAutoFit/>
          </a:bodyPr>
          <a:lstStyle/>
          <a:p>
            <a:pPr algn="ctr"/>
            <a:r>
              <a:rPr lang="en-US" sz="2000" b="1" dirty="0" smtClean="0">
                <a:latin typeface="Cambria" pitchFamily="18" charset="0"/>
              </a:rPr>
              <a:t>TEMPERATURE SENSOR OIL  </a:t>
            </a:r>
          </a:p>
          <a:p>
            <a:pPr algn="ctr"/>
            <a:r>
              <a:rPr lang="en-US" sz="2000" b="1" dirty="0" smtClean="0">
                <a:latin typeface="Cambria" pitchFamily="18" charset="0"/>
              </a:rPr>
              <a:t>CIRCUIT TRANSFORMER –NS1010.08</a:t>
            </a:r>
            <a:endParaRPr lang="en-US" sz="2000" b="1" dirty="0">
              <a:latin typeface="Cambria" pitchFamily="18" charset="0"/>
            </a:endParaRPr>
          </a:p>
        </p:txBody>
      </p:sp>
      <p:sp>
        <p:nvSpPr>
          <p:cNvPr id="37891" name="Rectangle 3"/>
          <p:cNvSpPr>
            <a:spLocks noChangeArrowheads="1"/>
          </p:cNvSpPr>
          <p:nvPr/>
        </p:nvSpPr>
        <p:spPr bwMode="auto">
          <a:xfrm>
            <a:off x="3124200" y="685056"/>
            <a:ext cx="3352800" cy="10464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1000" dirty="0" smtClean="0">
                <a:latin typeface="Cambria" pitchFamily="18" charset="0"/>
              </a:rPr>
              <a:t>The Temperature Sensor Probe contains Dual PT100 Element within stainless steel housing for use in air, oil or water mediums for measuring Temperature. The high accuracy PT100 Element provides a fast &amp; accurate thermal response. </a:t>
            </a:r>
          </a:p>
          <a:p>
            <a:r>
              <a:rPr lang="en-US" sz="1200" dirty="0" smtClean="0"/>
              <a:t> </a:t>
            </a:r>
            <a:endParaRPr lang="en-US" sz="1200" dirty="0"/>
          </a:p>
        </p:txBody>
      </p:sp>
      <p:sp>
        <p:nvSpPr>
          <p:cNvPr id="11" name="Rectangle 10"/>
          <p:cNvSpPr/>
          <p:nvPr/>
        </p:nvSpPr>
        <p:spPr>
          <a:xfrm>
            <a:off x="838200" y="2514600"/>
            <a:ext cx="1634422"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APPLICATION</a:t>
            </a:r>
          </a:p>
        </p:txBody>
      </p:sp>
      <p:graphicFrame>
        <p:nvGraphicFramePr>
          <p:cNvPr id="13" name="Table 12"/>
          <p:cNvGraphicFramePr>
            <a:graphicFrameLocks noGrp="1"/>
          </p:cNvGraphicFramePr>
          <p:nvPr/>
        </p:nvGraphicFramePr>
        <p:xfrm>
          <a:off x="3048000" y="1676400"/>
          <a:ext cx="3352800" cy="4038600"/>
        </p:xfrm>
        <a:graphic>
          <a:graphicData uri="http://schemas.openxmlformats.org/drawingml/2006/table">
            <a:tbl>
              <a:tblPr firstRow="1" bandRow="1">
                <a:tableStyleId>{5C22544A-7EE6-4342-B048-85BDC9FD1C3A}</a:tableStyleId>
              </a:tblPr>
              <a:tblGrid>
                <a:gridCol w="1295400"/>
                <a:gridCol w="2057400"/>
              </a:tblGrid>
              <a:tr h="294640">
                <a:tc gridSpan="2">
                  <a:txBody>
                    <a:bodyPr/>
                    <a:lstStyle/>
                    <a:p>
                      <a:pPr algn="ctr"/>
                      <a:r>
                        <a:rPr lang="en-US" dirty="0" smtClean="0">
                          <a:latin typeface="Cambria" pitchFamily="18" charset="0"/>
                        </a:rPr>
                        <a:t>SPECIFICATION</a:t>
                      </a:r>
                      <a:endParaRPr lang="en-US" dirty="0">
                        <a:latin typeface="Cambria" pitchFamily="18" charset="0"/>
                      </a:endParaRPr>
                    </a:p>
                  </a:txBody>
                  <a:tcPr/>
                </a:tc>
                <a:tc hMerge="1">
                  <a:txBody>
                    <a:bodyPr/>
                    <a:lstStyle/>
                    <a:p>
                      <a:endParaRPr lang="en-US" dirty="0"/>
                    </a:p>
                  </a:txBody>
                  <a:tcPr/>
                </a:tc>
              </a:tr>
              <a:tr h="391160">
                <a:tc>
                  <a:txBody>
                    <a:bodyPr/>
                    <a:lstStyle/>
                    <a:p>
                      <a:r>
                        <a:rPr lang="en-US" sz="1000" kern="1200" dirty="0" smtClean="0">
                          <a:solidFill>
                            <a:schemeClr val="dk1"/>
                          </a:solidFill>
                          <a:latin typeface="Cambria" pitchFamily="18" charset="0"/>
                          <a:ea typeface="+mn-ea"/>
                          <a:cs typeface="+mn-cs"/>
                        </a:rPr>
                        <a:t>Housing Material	</a:t>
                      </a:r>
                      <a:endParaRPr lang="en-US" sz="1000" dirty="0">
                        <a:latin typeface="Cambria" pitchFamily="18" charset="0"/>
                      </a:endParaRPr>
                    </a:p>
                  </a:txBody>
                  <a:tcPr/>
                </a:tc>
                <a:tc>
                  <a:txBody>
                    <a:bodyPr/>
                    <a:lstStyle/>
                    <a:p>
                      <a:pPr lvl="0"/>
                      <a:r>
                        <a:rPr lang="en-US" sz="1000" kern="1200" dirty="0" smtClean="0">
                          <a:solidFill>
                            <a:schemeClr val="dk1"/>
                          </a:solidFill>
                          <a:latin typeface="Cambria" pitchFamily="18" charset="0"/>
                          <a:ea typeface="+mn-ea"/>
                          <a:cs typeface="+mn-cs"/>
                        </a:rPr>
                        <a:t>Stainless Steel</a:t>
                      </a:r>
                    </a:p>
                  </a:txBody>
                  <a:tcPr/>
                </a:tc>
              </a:tr>
              <a:tr h="147320">
                <a:tc>
                  <a:txBody>
                    <a:bodyPr/>
                    <a:lstStyle/>
                    <a:p>
                      <a:r>
                        <a:rPr lang="en-US" sz="1000" kern="1200" dirty="0" smtClean="0">
                          <a:solidFill>
                            <a:schemeClr val="dk1"/>
                          </a:solidFill>
                          <a:latin typeface="Cambria" pitchFamily="18" charset="0"/>
                          <a:ea typeface="+mn-ea"/>
                          <a:cs typeface="+mn-cs"/>
                        </a:rPr>
                        <a:t>Sensor Construction </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2 Resistances Thermometers in one Body</a:t>
                      </a:r>
                      <a:endParaRPr lang="en-US" sz="1000" kern="1200" dirty="0">
                        <a:solidFill>
                          <a:schemeClr val="dk1"/>
                        </a:solidFill>
                        <a:latin typeface="Cambria" pitchFamily="18" charset="0"/>
                        <a:ea typeface="+mn-ea"/>
                        <a:cs typeface="+mn-cs"/>
                      </a:endParaRPr>
                    </a:p>
                  </a:txBody>
                  <a:tcPr/>
                </a:tc>
              </a:tr>
              <a:tr h="365760">
                <a:tc>
                  <a:txBody>
                    <a:bodyPr/>
                    <a:lstStyle/>
                    <a:p>
                      <a:r>
                        <a:rPr lang="en-US" sz="1000" kern="1200" dirty="0" smtClean="0">
                          <a:solidFill>
                            <a:schemeClr val="dk1"/>
                          </a:solidFill>
                          <a:latin typeface="Cambria" pitchFamily="18" charset="0"/>
                          <a:ea typeface="+mn-ea"/>
                          <a:cs typeface="+mn-cs"/>
                        </a:rPr>
                        <a:t>Operating Temperature </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-45 °C to +125 °C</a:t>
                      </a:r>
                      <a:endParaRPr lang="en-US" sz="1000" dirty="0">
                        <a:latin typeface="Cambria" pitchFamily="18" charset="0"/>
                      </a:endParaRPr>
                    </a:p>
                  </a:txBody>
                  <a:tcPr/>
                </a:tc>
              </a:tr>
              <a:tr h="269240">
                <a:tc>
                  <a:txBody>
                    <a:bodyPr/>
                    <a:lstStyle/>
                    <a:p>
                      <a:r>
                        <a:rPr lang="en-US" sz="1000" kern="1200" dirty="0" smtClean="0">
                          <a:solidFill>
                            <a:schemeClr val="dk1"/>
                          </a:solidFill>
                          <a:latin typeface="Cambria" pitchFamily="18" charset="0"/>
                          <a:ea typeface="+mn-ea"/>
                          <a:cs typeface="+mn-cs"/>
                        </a:rPr>
                        <a:t>Sensor Tip Environment </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-45 °C to +125 °C</a:t>
                      </a:r>
                      <a:endParaRPr lang="en-US" sz="1000" kern="1200" dirty="0">
                        <a:solidFill>
                          <a:schemeClr val="dk1"/>
                        </a:solidFill>
                        <a:latin typeface="Cambria" pitchFamily="18" charset="0"/>
                        <a:ea typeface="+mn-ea"/>
                        <a:cs typeface="+mn-cs"/>
                      </a:endParaRPr>
                    </a:p>
                  </a:txBody>
                  <a:tcPr/>
                </a:tc>
              </a:tr>
              <a:tr h="381000">
                <a:tc>
                  <a:txBody>
                    <a:bodyPr/>
                    <a:lstStyle/>
                    <a:p>
                      <a:r>
                        <a:rPr lang="en-US" sz="1000" kern="1200" dirty="0" smtClean="0">
                          <a:solidFill>
                            <a:schemeClr val="dk1"/>
                          </a:solidFill>
                          <a:latin typeface="Cambria" pitchFamily="18" charset="0"/>
                          <a:ea typeface="+mn-ea"/>
                          <a:cs typeface="+mn-cs"/>
                        </a:rPr>
                        <a:t>Test Voltage </a:t>
                      </a:r>
                      <a:endParaRPr lang="en-US" sz="1000" dirty="0">
                        <a:latin typeface="Cambria" pitchFamily="18" charset="0"/>
                      </a:endParaRPr>
                    </a:p>
                  </a:txBody>
                  <a:tcPr/>
                </a:tc>
                <a:tc>
                  <a:txBody>
                    <a:bodyPr/>
                    <a:lstStyle/>
                    <a:p>
                      <a:pPr lvl="0"/>
                      <a:r>
                        <a:rPr lang="en-US" sz="1000" kern="1200" dirty="0" smtClean="0">
                          <a:solidFill>
                            <a:schemeClr val="dk1"/>
                          </a:solidFill>
                          <a:latin typeface="Cambria" pitchFamily="18" charset="0"/>
                          <a:ea typeface="+mn-ea"/>
                          <a:cs typeface="+mn-cs"/>
                        </a:rPr>
                        <a:t>1000V AC for 60 Sec</a:t>
                      </a:r>
                    </a:p>
                  </a:txBody>
                  <a:tcPr/>
                </a:tc>
              </a:tr>
              <a:tr h="518160">
                <a:tc>
                  <a:txBody>
                    <a:bodyPr/>
                    <a:lstStyle/>
                    <a:p>
                      <a:pPr lvl="0"/>
                      <a:r>
                        <a:rPr lang="en-US" sz="1000" kern="1200" dirty="0" smtClean="0">
                          <a:solidFill>
                            <a:schemeClr val="dk1"/>
                          </a:solidFill>
                          <a:latin typeface="Cambria" pitchFamily="18" charset="0"/>
                          <a:ea typeface="+mn-ea"/>
                          <a:cs typeface="+mn-cs"/>
                        </a:rPr>
                        <a:t>Cable Type </a:t>
                      </a:r>
                      <a:endParaRPr lang="en-US" sz="1000" dirty="0">
                        <a:latin typeface="Cambria" pitchFamily="18" charset="0"/>
                      </a:endParaRPr>
                    </a:p>
                  </a:txBody>
                  <a:tcPr/>
                </a:tc>
                <a:tc>
                  <a:txBody>
                    <a:bodyPr/>
                    <a:lstStyle/>
                    <a:p>
                      <a:r>
                        <a:rPr lang="en-US" sz="1000" kern="1200" dirty="0" err="1" smtClean="0">
                          <a:solidFill>
                            <a:schemeClr val="dk1"/>
                          </a:solidFill>
                          <a:latin typeface="Cambria" pitchFamily="18" charset="0"/>
                          <a:ea typeface="+mn-ea"/>
                          <a:cs typeface="+mn-cs"/>
                        </a:rPr>
                        <a:t>Radox</a:t>
                      </a:r>
                      <a:r>
                        <a:rPr lang="en-US" sz="1000" kern="1200" dirty="0" smtClean="0">
                          <a:solidFill>
                            <a:schemeClr val="dk1"/>
                          </a:solidFill>
                          <a:latin typeface="Cambria" pitchFamily="18" charset="0"/>
                          <a:ea typeface="+mn-ea"/>
                          <a:cs typeface="+mn-cs"/>
                        </a:rPr>
                        <a:t> GKW RW/EMV (Electron Beam   Irradiated)</a:t>
                      </a:r>
                      <a:endParaRPr lang="en-US" sz="1000" kern="1200" dirty="0">
                        <a:solidFill>
                          <a:schemeClr val="dk1"/>
                        </a:solidFill>
                        <a:latin typeface="Cambria" pitchFamily="18" charset="0"/>
                        <a:ea typeface="+mn-ea"/>
                        <a:cs typeface="+mn-cs"/>
                      </a:endParaRPr>
                    </a:p>
                  </a:txBody>
                  <a:tcPr/>
                </a:tc>
              </a:tr>
              <a:tr h="198120">
                <a:tc>
                  <a:txBody>
                    <a:bodyPr/>
                    <a:lstStyle/>
                    <a:p>
                      <a:pPr lvl="0"/>
                      <a:r>
                        <a:rPr lang="en-US" sz="1000" kern="1200" dirty="0" smtClean="0">
                          <a:solidFill>
                            <a:schemeClr val="dk1"/>
                          </a:solidFill>
                          <a:latin typeface="Cambria" pitchFamily="18" charset="0"/>
                          <a:ea typeface="+mn-ea"/>
                          <a:cs typeface="+mn-cs"/>
                        </a:rPr>
                        <a:t>Conductor</a:t>
                      </a:r>
                      <a:endParaRPr lang="en-US" sz="1000" dirty="0">
                        <a:latin typeface="Cambria"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STD Tin plated copper or Equivalent</a:t>
                      </a:r>
                      <a:endParaRPr lang="en-US" sz="1000" dirty="0">
                        <a:latin typeface="Cambria" pitchFamily="18" charset="0"/>
                      </a:endParaRPr>
                    </a:p>
                  </a:txBody>
                  <a:tcPr/>
                </a:tc>
              </a:tr>
              <a:tr h="198120">
                <a:tc>
                  <a:txBody>
                    <a:bodyPr/>
                    <a:lstStyle/>
                    <a:p>
                      <a:r>
                        <a:rPr lang="en-US" sz="1000" kern="1200" dirty="0" smtClean="0">
                          <a:solidFill>
                            <a:schemeClr val="dk1"/>
                          </a:solidFill>
                          <a:latin typeface="Cambria" pitchFamily="18" charset="0"/>
                          <a:ea typeface="+mn-ea"/>
                          <a:cs typeface="+mn-cs"/>
                        </a:rPr>
                        <a:t>Cable Length</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3.5 meters or as required </a:t>
                      </a:r>
                      <a:endParaRPr lang="en-US" sz="1000" dirty="0">
                        <a:latin typeface="Cambria" pitchFamily="18" charset="0"/>
                      </a:endParaRPr>
                    </a:p>
                  </a:txBody>
                  <a:tcPr/>
                </a:tc>
              </a:tr>
              <a:tr h="193040">
                <a:tc>
                  <a:txBody>
                    <a:bodyPr/>
                    <a:lstStyle/>
                    <a:p>
                      <a:r>
                        <a:rPr lang="en-US" sz="1000" kern="1200" dirty="0" smtClean="0">
                          <a:solidFill>
                            <a:schemeClr val="dk1"/>
                          </a:solidFill>
                          <a:latin typeface="Cambria" pitchFamily="18" charset="0"/>
                          <a:ea typeface="+mn-ea"/>
                          <a:cs typeface="+mn-cs"/>
                        </a:rPr>
                        <a:t>Sensor Construction </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2 PT 100 Resistances Elements in    </a:t>
                      </a:r>
                    </a:p>
                    <a:p>
                      <a:r>
                        <a:rPr lang="en-US" sz="1000" kern="1200" dirty="0" smtClean="0">
                          <a:solidFill>
                            <a:schemeClr val="dk1"/>
                          </a:solidFill>
                          <a:latin typeface="Cambria" pitchFamily="18" charset="0"/>
                          <a:ea typeface="+mn-ea"/>
                          <a:cs typeface="+mn-cs"/>
                        </a:rPr>
                        <a:t>One assembly</a:t>
                      </a:r>
                    </a:p>
                    <a:p>
                      <a:endParaRPr lang="en-US" sz="1000" dirty="0">
                        <a:latin typeface="Cambria" pitchFamily="18" charset="0"/>
                      </a:endParaRPr>
                    </a:p>
                  </a:txBody>
                  <a:tcPr/>
                </a:tc>
              </a:tr>
            </a:tbl>
          </a:graphicData>
        </a:graphic>
      </p:graphicFrame>
      <p:sp>
        <p:nvSpPr>
          <p:cNvPr id="15" name="Rectangle 14"/>
          <p:cNvSpPr/>
          <p:nvPr/>
        </p:nvSpPr>
        <p:spPr>
          <a:xfrm>
            <a:off x="6781800" y="3657600"/>
            <a:ext cx="2096087" cy="369332"/>
          </a:xfrm>
          <a:prstGeom prst="rect">
            <a:avLst/>
          </a:prstGeom>
        </p:spPr>
        <p:txBody>
          <a:bodyPr wrap="none">
            <a:spAutoFit/>
          </a:bodyPr>
          <a:lstStyle/>
          <a:p>
            <a:pPr lvl="0" algn="ctr" fontAlgn="base">
              <a:spcBef>
                <a:spcPct val="0"/>
              </a:spcBef>
              <a:spcAft>
                <a:spcPct val="0"/>
              </a:spcAft>
            </a:pPr>
            <a:r>
              <a:rPr lang="en-US" b="1" dirty="0" smtClean="0">
                <a:latin typeface="Cambria" pitchFamily="18" charset="0"/>
                <a:ea typeface="Calibri" pitchFamily="34" charset="0"/>
                <a:cs typeface="Tahoma" pitchFamily="34" charset="0"/>
              </a:rPr>
              <a:t>OUTER DRAWING </a:t>
            </a:r>
          </a:p>
        </p:txBody>
      </p:sp>
      <p:sp>
        <p:nvSpPr>
          <p:cNvPr id="58" name="Rectangle 57"/>
          <p:cNvSpPr/>
          <p:nvPr/>
        </p:nvSpPr>
        <p:spPr>
          <a:xfrm>
            <a:off x="6858000" y="685800"/>
            <a:ext cx="1475469"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TEST SETUP</a:t>
            </a:r>
          </a:p>
        </p:txBody>
      </p:sp>
      <p:pic>
        <p:nvPicPr>
          <p:cNvPr id="20482" name="Picture 2" descr="D:\PHOTOS\TSDE PHOTOS\DSC08272.JPG"/>
          <p:cNvPicPr>
            <a:picLocks noChangeAspect="1" noChangeArrowheads="1"/>
          </p:cNvPicPr>
          <p:nvPr/>
        </p:nvPicPr>
        <p:blipFill>
          <a:blip r:embed="rId3" cstate="print"/>
          <a:srcRect/>
          <a:stretch>
            <a:fillRect/>
          </a:stretch>
        </p:blipFill>
        <p:spPr bwMode="auto">
          <a:xfrm>
            <a:off x="914400" y="762000"/>
            <a:ext cx="2032000" cy="1524000"/>
          </a:xfrm>
          <a:prstGeom prst="rect">
            <a:avLst/>
          </a:prstGeom>
          <a:noFill/>
        </p:spPr>
      </p:pic>
      <p:sp>
        <p:nvSpPr>
          <p:cNvPr id="20483" name="Rectangle 3"/>
          <p:cNvSpPr>
            <a:spLocks noChangeArrowheads="1"/>
          </p:cNvSpPr>
          <p:nvPr/>
        </p:nvSpPr>
        <p:spPr bwMode="auto">
          <a:xfrm>
            <a:off x="838200" y="3048000"/>
            <a:ext cx="1905000" cy="20928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Sensing of coolant temperature of compressor in locomotives.</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Air compressor temperature detection.</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Off-Highway vehicles.</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Machine Condition Monitoring.</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Traction Converter Cooling Circuit</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Process Plant.</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Sensing of Battery Box Temperature.</a:t>
            </a:r>
            <a:endParaRPr kumimoji="0" lang="en-US" sz="1000" b="0" i="0" u="none" strike="noStrike" cap="none" normalizeH="0" baseline="0" dirty="0" smtClean="0">
              <a:ln>
                <a:noFill/>
              </a:ln>
              <a:solidFill>
                <a:schemeClr val="tx1"/>
              </a:solidFill>
              <a:effectLst/>
              <a:latin typeface="Cambria" pitchFamily="18" charset="0"/>
            </a:endParaRPr>
          </a:p>
        </p:txBody>
      </p:sp>
      <p:pic>
        <p:nvPicPr>
          <p:cNvPr id="20484" name="Picture 4"/>
          <p:cNvPicPr>
            <a:picLocks noChangeAspect="1" noChangeArrowheads="1"/>
          </p:cNvPicPr>
          <p:nvPr/>
        </p:nvPicPr>
        <p:blipFill>
          <a:blip r:embed="rId4" cstate="print"/>
          <a:srcRect/>
          <a:stretch>
            <a:fillRect/>
          </a:stretch>
        </p:blipFill>
        <p:spPr bwMode="auto">
          <a:xfrm>
            <a:off x="8001000" y="1371600"/>
            <a:ext cx="838200" cy="1990012"/>
          </a:xfrm>
          <a:prstGeom prst="rect">
            <a:avLst/>
          </a:prstGeom>
          <a:noFill/>
          <a:ln w="9525">
            <a:noFill/>
            <a:miter lim="800000"/>
            <a:headEnd/>
            <a:tailEnd/>
          </a:ln>
        </p:spPr>
      </p:pic>
      <p:pic>
        <p:nvPicPr>
          <p:cNvPr id="20485" name="Picture 5"/>
          <p:cNvPicPr>
            <a:picLocks noChangeAspect="1" noChangeArrowheads="1"/>
          </p:cNvPicPr>
          <p:nvPr/>
        </p:nvPicPr>
        <p:blipFill>
          <a:blip r:embed="rId5" cstate="print"/>
          <a:srcRect/>
          <a:stretch>
            <a:fillRect/>
          </a:stretch>
        </p:blipFill>
        <p:spPr bwMode="auto">
          <a:xfrm rot="16200000" flipH="1" flipV="1">
            <a:off x="8510016" y="2538984"/>
            <a:ext cx="402336" cy="201168"/>
          </a:xfrm>
          <a:prstGeom prst="rect">
            <a:avLst/>
          </a:prstGeom>
          <a:noFill/>
          <a:ln w="9525">
            <a:noFill/>
            <a:miter lim="800000"/>
            <a:headEnd/>
            <a:tailEnd/>
          </a:ln>
        </p:spPr>
      </p:pic>
      <p:pic>
        <p:nvPicPr>
          <p:cNvPr id="20486" name="Picture 6"/>
          <p:cNvPicPr>
            <a:picLocks noChangeAspect="1" noChangeArrowheads="1"/>
          </p:cNvPicPr>
          <p:nvPr/>
        </p:nvPicPr>
        <p:blipFill>
          <a:blip r:embed="rId6" cstate="print">
            <a:lum bright="6000"/>
          </a:blip>
          <a:srcRect/>
          <a:stretch>
            <a:fillRect/>
          </a:stretch>
        </p:blipFill>
        <p:spPr bwMode="auto">
          <a:xfrm rot="16200000">
            <a:off x="7709094" y="1663506"/>
            <a:ext cx="812413" cy="228601"/>
          </a:xfrm>
          <a:prstGeom prst="rect">
            <a:avLst/>
          </a:prstGeom>
          <a:noFill/>
          <a:ln w="9525">
            <a:noFill/>
            <a:miter lim="800000"/>
            <a:headEnd/>
            <a:tailEnd/>
          </a:ln>
        </p:spPr>
      </p:pic>
      <p:pic>
        <p:nvPicPr>
          <p:cNvPr id="20487" name="Picture 7"/>
          <p:cNvPicPr>
            <a:picLocks noChangeAspect="1" noChangeArrowheads="1"/>
          </p:cNvPicPr>
          <p:nvPr/>
        </p:nvPicPr>
        <p:blipFill>
          <a:blip r:embed="rId7" cstate="print"/>
          <a:srcRect/>
          <a:stretch>
            <a:fillRect/>
          </a:stretch>
        </p:blipFill>
        <p:spPr bwMode="auto">
          <a:xfrm>
            <a:off x="6477000" y="2362200"/>
            <a:ext cx="1262063" cy="709484"/>
          </a:xfrm>
          <a:prstGeom prst="rect">
            <a:avLst/>
          </a:prstGeom>
          <a:noFill/>
          <a:ln w="9525">
            <a:noFill/>
            <a:miter lim="800000"/>
            <a:headEnd/>
            <a:tailEnd/>
          </a:ln>
        </p:spPr>
      </p:pic>
      <p:cxnSp>
        <p:nvCxnSpPr>
          <p:cNvPr id="80" name="Straight Connector 79"/>
          <p:cNvCxnSpPr/>
          <p:nvPr/>
        </p:nvCxnSpPr>
        <p:spPr>
          <a:xfrm flipH="1" flipV="1">
            <a:off x="8077200" y="1066800"/>
            <a:ext cx="38101" cy="304800"/>
          </a:xfrm>
          <a:prstGeom prst="line">
            <a:avLst/>
          </a:prstGeom>
        </p:spPr>
        <p:style>
          <a:lnRef idx="2">
            <a:schemeClr val="dk1"/>
          </a:lnRef>
          <a:fillRef idx="0">
            <a:schemeClr val="dk1"/>
          </a:fillRef>
          <a:effectRef idx="1">
            <a:schemeClr val="dk1"/>
          </a:effectRef>
          <a:fontRef idx="minor">
            <a:schemeClr val="tx1"/>
          </a:fontRef>
        </p:style>
      </p:cxnSp>
      <p:cxnSp>
        <p:nvCxnSpPr>
          <p:cNvPr id="90" name="Straight Connector 89"/>
          <p:cNvCxnSpPr/>
          <p:nvPr/>
        </p:nvCxnSpPr>
        <p:spPr>
          <a:xfrm flipH="1">
            <a:off x="7467600" y="1066800"/>
            <a:ext cx="6096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92" name="Straight Connector 91"/>
          <p:cNvCxnSpPr/>
          <p:nvPr/>
        </p:nvCxnSpPr>
        <p:spPr>
          <a:xfrm flipV="1">
            <a:off x="7467600" y="1066800"/>
            <a:ext cx="0" cy="1447800"/>
          </a:xfrm>
          <a:prstGeom prst="line">
            <a:avLst/>
          </a:prstGeom>
        </p:spPr>
        <p:style>
          <a:lnRef idx="1">
            <a:schemeClr val="accent2"/>
          </a:lnRef>
          <a:fillRef idx="0">
            <a:schemeClr val="accent2"/>
          </a:fillRef>
          <a:effectRef idx="0">
            <a:schemeClr val="accent2"/>
          </a:effectRef>
          <a:fontRef idx="minor">
            <a:schemeClr val="tx1"/>
          </a:fontRef>
        </p:style>
      </p:cxnSp>
      <p:cxnSp>
        <p:nvCxnSpPr>
          <p:cNvPr id="95" name="Straight Connector 94"/>
          <p:cNvCxnSpPr/>
          <p:nvPr/>
        </p:nvCxnSpPr>
        <p:spPr>
          <a:xfrm>
            <a:off x="7467600" y="2667000"/>
            <a:ext cx="381000" cy="0"/>
          </a:xfrm>
          <a:prstGeom prst="line">
            <a:avLst/>
          </a:prstGeom>
        </p:spPr>
        <p:style>
          <a:lnRef idx="1">
            <a:schemeClr val="dk1"/>
          </a:lnRef>
          <a:fillRef idx="0">
            <a:schemeClr val="dk1"/>
          </a:fillRef>
          <a:effectRef idx="0">
            <a:schemeClr val="dk1"/>
          </a:effectRef>
          <a:fontRef idx="minor">
            <a:schemeClr val="tx1"/>
          </a:fontRef>
        </p:style>
      </p:cxnSp>
      <p:cxnSp>
        <p:nvCxnSpPr>
          <p:cNvPr id="97" name="Straight Connector 96"/>
          <p:cNvCxnSpPr/>
          <p:nvPr/>
        </p:nvCxnSpPr>
        <p:spPr>
          <a:xfrm flipV="1">
            <a:off x="7848600" y="1219200"/>
            <a:ext cx="0" cy="1447800"/>
          </a:xfrm>
          <a:prstGeom prst="line">
            <a:avLst/>
          </a:prstGeom>
        </p:spPr>
        <p:style>
          <a:lnRef idx="2">
            <a:schemeClr val="dk1"/>
          </a:lnRef>
          <a:fillRef idx="0">
            <a:schemeClr val="dk1"/>
          </a:fillRef>
          <a:effectRef idx="1">
            <a:schemeClr val="dk1"/>
          </a:effectRef>
          <a:fontRef idx="minor">
            <a:schemeClr val="tx1"/>
          </a:fontRef>
        </p:style>
      </p:cxnSp>
      <p:cxnSp>
        <p:nvCxnSpPr>
          <p:cNvPr id="99" name="Straight Connector 98"/>
          <p:cNvCxnSpPr/>
          <p:nvPr/>
        </p:nvCxnSpPr>
        <p:spPr>
          <a:xfrm>
            <a:off x="7848600" y="1219200"/>
            <a:ext cx="228600" cy="0"/>
          </a:xfrm>
          <a:prstGeom prst="line">
            <a:avLst/>
          </a:prstGeom>
        </p:spPr>
        <p:style>
          <a:lnRef idx="2">
            <a:schemeClr val="dk1"/>
          </a:lnRef>
          <a:fillRef idx="0">
            <a:schemeClr val="dk1"/>
          </a:fillRef>
          <a:effectRef idx="1">
            <a:schemeClr val="dk1"/>
          </a:effectRef>
          <a:fontRef idx="minor">
            <a:schemeClr val="tx1"/>
          </a:fontRef>
        </p:style>
      </p:cxnSp>
      <p:pic>
        <p:nvPicPr>
          <p:cNvPr id="101" name="Picture 100"/>
          <p:cNvPicPr/>
          <p:nvPr/>
        </p:nvPicPr>
        <p:blipFill>
          <a:blip r:embed="rId8" cstate="print"/>
          <a:srcRect/>
          <a:stretch>
            <a:fillRect/>
          </a:stretch>
        </p:blipFill>
        <p:spPr bwMode="auto">
          <a:xfrm>
            <a:off x="6781800" y="4495800"/>
            <a:ext cx="2209800" cy="533400"/>
          </a:xfrm>
          <a:prstGeom prst="rect">
            <a:avLst/>
          </a:prstGeom>
          <a:noFill/>
          <a:ln w="9525">
            <a:noFill/>
            <a:miter lim="800000"/>
            <a:headEnd/>
            <a:tailEnd/>
          </a:ln>
        </p:spPr>
      </p:pic>
      <p:pic>
        <p:nvPicPr>
          <p:cNvPr id="37" name="Picture 36"/>
          <p:cNvPicPr/>
          <p:nvPr/>
        </p:nvPicPr>
        <p:blipFill>
          <a:blip r:embed="rId9" cstate="print"/>
          <a:srcRect/>
          <a:stretch>
            <a:fillRect/>
          </a:stretch>
        </p:blipFill>
        <p:spPr bwMode="auto">
          <a:xfrm>
            <a:off x="2362200" y="0"/>
            <a:ext cx="381000" cy="304800"/>
          </a:xfrm>
          <a:prstGeom prst="rect">
            <a:avLst/>
          </a:prstGeom>
          <a:noFill/>
          <a:ln w="9525">
            <a:noFill/>
            <a:miter lim="800000"/>
            <a:headEnd/>
            <a:tailEnd/>
          </a:ln>
        </p:spPr>
      </p:pic>
      <p:pic>
        <p:nvPicPr>
          <p:cNvPr id="30" name="Picture 4" descr="C:\Documents and Settings\Documentation\Desktop\rail photos\_68561220_train_story_pics_from_kashmir(21).jpg"/>
          <p:cNvPicPr>
            <a:picLocks noChangeAspect="1" noChangeArrowheads="1"/>
          </p:cNvPicPr>
          <p:nvPr/>
        </p:nvPicPr>
        <p:blipFill>
          <a:blip r:embed="rId10" cstate="print"/>
          <a:srcRect/>
          <a:stretch>
            <a:fillRect/>
          </a:stretch>
        </p:blipFill>
        <p:spPr bwMode="auto">
          <a:xfrm>
            <a:off x="914400" y="5943600"/>
            <a:ext cx="1143000" cy="914400"/>
          </a:xfrm>
          <a:prstGeom prst="rect">
            <a:avLst/>
          </a:prstGeom>
          <a:noFill/>
        </p:spPr>
      </p:pic>
      <p:pic>
        <p:nvPicPr>
          <p:cNvPr id="38" name="Picture 37" descr="C:\Documents and Settings\Documentation\Desktop\rail photos\9e6577790d8e92da13f7ca86bafeb5f5.jpg"/>
          <p:cNvPicPr>
            <a:picLocks noChangeAspect="1" noChangeArrowheads="1"/>
          </p:cNvPicPr>
          <p:nvPr/>
        </p:nvPicPr>
        <p:blipFill>
          <a:blip r:embed="rId11" cstate="print"/>
          <a:srcRect/>
          <a:stretch>
            <a:fillRect/>
          </a:stretch>
        </p:blipFill>
        <p:spPr bwMode="auto">
          <a:xfrm>
            <a:off x="2057400" y="5943600"/>
            <a:ext cx="1142999" cy="914400"/>
          </a:xfrm>
          <a:prstGeom prst="rect">
            <a:avLst/>
          </a:prstGeom>
          <a:noFill/>
        </p:spPr>
      </p:pic>
      <p:pic>
        <p:nvPicPr>
          <p:cNvPr id="39" name="Picture 1" descr="C:\Documents and Settings\Documentation\Desktop\rail photos\6101.1228412845.jpg"/>
          <p:cNvPicPr>
            <a:picLocks noChangeAspect="1" noChangeArrowheads="1"/>
          </p:cNvPicPr>
          <p:nvPr/>
        </p:nvPicPr>
        <p:blipFill>
          <a:blip r:embed="rId12" cstate="print"/>
          <a:srcRect/>
          <a:stretch>
            <a:fillRect/>
          </a:stretch>
        </p:blipFill>
        <p:spPr bwMode="auto">
          <a:xfrm>
            <a:off x="3200400" y="5943600"/>
            <a:ext cx="1143000" cy="914400"/>
          </a:xfrm>
          <a:prstGeom prst="rect">
            <a:avLst/>
          </a:prstGeom>
          <a:noFill/>
        </p:spPr>
      </p:pic>
      <p:pic>
        <p:nvPicPr>
          <p:cNvPr id="40" name="Picture 2" descr="C:\Documents and Settings\Documentation\Desktop\rail photos\wdp4.jpg"/>
          <p:cNvPicPr>
            <a:picLocks noChangeAspect="1" noChangeArrowheads="1"/>
          </p:cNvPicPr>
          <p:nvPr/>
        </p:nvPicPr>
        <p:blipFill>
          <a:blip r:embed="rId13" cstate="print"/>
          <a:srcRect/>
          <a:stretch>
            <a:fillRect/>
          </a:stretch>
        </p:blipFill>
        <p:spPr bwMode="auto">
          <a:xfrm>
            <a:off x="4343400" y="5943600"/>
            <a:ext cx="1263246" cy="914400"/>
          </a:xfrm>
          <a:prstGeom prst="rect">
            <a:avLst/>
          </a:prstGeom>
          <a:noFill/>
        </p:spPr>
      </p:pic>
      <p:pic>
        <p:nvPicPr>
          <p:cNvPr id="41" name="Picture 3" descr="C:\Documents and Settings\Documentation\Desktop\rail photos\4998782777_e48e0de196_z.jpg"/>
          <p:cNvPicPr>
            <a:picLocks noChangeAspect="1" noChangeArrowheads="1"/>
          </p:cNvPicPr>
          <p:nvPr/>
        </p:nvPicPr>
        <p:blipFill>
          <a:blip r:embed="rId14" cstate="print"/>
          <a:srcRect/>
          <a:stretch>
            <a:fillRect/>
          </a:stretch>
        </p:blipFill>
        <p:spPr bwMode="auto">
          <a:xfrm>
            <a:off x="5562600" y="5943601"/>
            <a:ext cx="1219200" cy="914400"/>
          </a:xfrm>
          <a:prstGeom prst="rect">
            <a:avLst/>
          </a:prstGeom>
          <a:noFill/>
        </p:spPr>
      </p:pic>
      <p:pic>
        <p:nvPicPr>
          <p:cNvPr id="42" name="Picture 5" descr="C:\Documents and Settings\Documentation\Desktop\rail photos\ICE3_in_Cologne.jpg"/>
          <p:cNvPicPr>
            <a:picLocks noChangeAspect="1" noChangeArrowheads="1"/>
          </p:cNvPicPr>
          <p:nvPr/>
        </p:nvPicPr>
        <p:blipFill>
          <a:blip r:embed="rId15" cstate="print"/>
          <a:srcRect/>
          <a:stretch>
            <a:fillRect/>
          </a:stretch>
        </p:blipFill>
        <p:spPr bwMode="auto">
          <a:xfrm>
            <a:off x="6781800" y="5943600"/>
            <a:ext cx="1222269" cy="914400"/>
          </a:xfrm>
          <a:prstGeom prst="rect">
            <a:avLst/>
          </a:prstGeom>
          <a:noFill/>
        </p:spPr>
      </p:pic>
      <p:pic>
        <p:nvPicPr>
          <p:cNvPr id="43" name="Picture 2" descr="D:\N&amp;S Logo.jpg"/>
          <p:cNvPicPr>
            <a:picLocks noChangeAspect="1" noChangeArrowheads="1"/>
          </p:cNvPicPr>
          <p:nvPr/>
        </p:nvPicPr>
        <p:blipFill>
          <a:blip r:embed="rId16"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52400"/>
            <a:ext cx="8915400" cy="400110"/>
          </a:xfrm>
          <a:prstGeom prst="rect">
            <a:avLst/>
          </a:prstGeom>
        </p:spPr>
        <p:txBody>
          <a:bodyPr wrap="square">
            <a:spAutoFit/>
          </a:bodyPr>
          <a:lstStyle/>
          <a:p>
            <a:pPr algn="ctr"/>
            <a:endParaRPr lang="en-US" sz="2000" b="1" dirty="0">
              <a:solidFill>
                <a:srgbClr val="0070C0"/>
              </a:solidFill>
              <a:latin typeface="Cambria" pitchFamily="18" charset="0"/>
            </a:endParaRPr>
          </a:p>
        </p:txBody>
      </p:sp>
      <p:pic>
        <p:nvPicPr>
          <p:cNvPr id="92161" name="Picture 1" descr="C:\Documents and Settings\Documentation\Desktop\rail photos\9e6577790d8e92da13f7ca86bafeb5f5.jpg"/>
          <p:cNvPicPr>
            <a:picLocks noChangeAspect="1" noChangeArrowheads="1"/>
          </p:cNvPicPr>
          <p:nvPr/>
        </p:nvPicPr>
        <p:blipFill>
          <a:blip r:embed="rId2" cstate="print"/>
          <a:srcRect/>
          <a:stretch>
            <a:fillRect/>
          </a:stretch>
        </p:blipFill>
        <p:spPr bwMode="auto">
          <a:xfrm>
            <a:off x="914400" y="0"/>
            <a:ext cx="8229600" cy="5943600"/>
          </a:xfrm>
          <a:prstGeom prst="rect">
            <a:avLst/>
          </a:prstGeom>
          <a:noFill/>
        </p:spPr>
      </p:pic>
      <p:sp>
        <p:nvSpPr>
          <p:cNvPr id="7" name="Rectangle 3"/>
          <p:cNvSpPr>
            <a:spLocks noChangeArrowheads="1"/>
          </p:cNvSpPr>
          <p:nvPr/>
        </p:nvSpPr>
        <p:spPr bwMode="auto">
          <a:xfrm>
            <a:off x="914400" y="30778"/>
            <a:ext cx="8229600" cy="33547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b="1" dirty="0" smtClean="0">
                <a:latin typeface="Cambria" pitchFamily="18" charset="0"/>
              </a:rPr>
              <a:t>DIESEL  LOCOMOTIVE – TEMPERATURE SENSORS </a:t>
            </a:r>
          </a:p>
          <a:p>
            <a:pPr marL="0" marR="0" lvl="0" indent="0" algn="l" defTabSz="914400" rtl="0" eaLnBrk="1" fontAlgn="base" latinLnBrk="0" hangingPunct="1">
              <a:lnSpc>
                <a:spcPct val="100000"/>
              </a:lnSpc>
              <a:spcBef>
                <a:spcPct val="0"/>
              </a:spcBef>
              <a:spcAft>
                <a:spcPct val="0"/>
              </a:spcAft>
              <a:buClrTx/>
              <a:buSzTx/>
              <a:buFontTx/>
              <a:buNone/>
              <a:tabLst/>
            </a:pPr>
            <a:endParaRPr lang="en-US" sz="1600" b="1" dirty="0" smtClean="0">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latin typeface="Cambria" pitchFamily="18" charset="0"/>
              </a:rPr>
              <a:t>		1-  Sensor Assembly 1000 RTD – NS1010.01</a:t>
            </a:r>
          </a:p>
          <a:p>
            <a:pPr fontAlgn="base">
              <a:spcBef>
                <a:spcPct val="0"/>
              </a:spcBef>
              <a:spcAft>
                <a:spcPct val="0"/>
              </a:spcAft>
            </a:pPr>
            <a:r>
              <a:rPr lang="en-US" b="1" dirty="0" smtClean="0">
                <a:latin typeface="Cambria" pitchFamily="18" charset="0"/>
              </a:rPr>
              <a:t>		2- Temperature Sensor Traction Motor – NS1010.12</a:t>
            </a:r>
          </a:p>
          <a:p>
            <a:pPr fontAlgn="base">
              <a:spcBef>
                <a:spcPct val="0"/>
              </a:spcBef>
              <a:spcAft>
                <a:spcPct val="0"/>
              </a:spcAft>
            </a:pPr>
            <a:r>
              <a:rPr lang="en-US" b="1" dirty="0" smtClean="0">
                <a:latin typeface="Cambria" pitchFamily="18" charset="0"/>
              </a:rPr>
              <a:t>		3- Engine Temperature Sensor– NS1010.10</a:t>
            </a:r>
          </a:p>
          <a:p>
            <a:pPr fontAlgn="base">
              <a:spcBef>
                <a:spcPct val="0"/>
              </a:spcBef>
              <a:spcAft>
                <a:spcPct val="0"/>
              </a:spcAft>
            </a:pPr>
            <a:endParaRPr lang="en-US" b="1" dirty="0" smtClean="0">
              <a:solidFill>
                <a:srgbClr val="00B0F0"/>
              </a:solidFill>
              <a:latin typeface="Cambria" pitchFamily="18" charset="0"/>
            </a:endParaRPr>
          </a:p>
          <a:p>
            <a:pPr fontAlgn="base">
              <a:spcBef>
                <a:spcPct val="0"/>
              </a:spcBef>
              <a:spcAft>
                <a:spcPct val="0"/>
              </a:spcAft>
            </a:pPr>
            <a:endParaRPr lang="en-US" b="1" dirty="0" smtClean="0">
              <a:solidFill>
                <a:srgbClr val="0070C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3200" b="1" dirty="0" smtClean="0">
              <a:solidFill>
                <a:srgbClr val="00B0F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3200" b="1" dirty="0" smtClean="0">
              <a:solidFill>
                <a:srgbClr val="00B0F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solidFill>
                  <a:srgbClr val="00B0F0"/>
                </a:solidFill>
                <a:latin typeface="Cambria" pitchFamily="18" charset="0"/>
              </a:rPr>
              <a:t> </a:t>
            </a:r>
          </a:p>
        </p:txBody>
      </p:sp>
      <p:pic>
        <p:nvPicPr>
          <p:cNvPr id="8" name="Picture 4" descr="C:\Documents and Settings\Documentation\Desktop\rail photos\_68561220_train_story_pics_from_kashmir(21).jpg"/>
          <p:cNvPicPr>
            <a:picLocks noChangeAspect="1" noChangeArrowheads="1"/>
          </p:cNvPicPr>
          <p:nvPr/>
        </p:nvPicPr>
        <p:blipFill>
          <a:blip r:embed="rId3" cstate="print"/>
          <a:srcRect/>
          <a:stretch>
            <a:fillRect/>
          </a:stretch>
        </p:blipFill>
        <p:spPr bwMode="auto">
          <a:xfrm>
            <a:off x="914400" y="5943600"/>
            <a:ext cx="1143000" cy="914400"/>
          </a:xfrm>
          <a:prstGeom prst="rect">
            <a:avLst/>
          </a:prstGeom>
          <a:noFill/>
        </p:spPr>
      </p:pic>
      <p:pic>
        <p:nvPicPr>
          <p:cNvPr id="9" name="Picture 8" descr="C:\Documents and Settings\Documentation\Desktop\rail photos\9e6577790d8e92da13f7ca86bafeb5f5.jpg"/>
          <p:cNvPicPr>
            <a:picLocks noChangeAspect="1" noChangeArrowheads="1"/>
          </p:cNvPicPr>
          <p:nvPr/>
        </p:nvPicPr>
        <p:blipFill>
          <a:blip r:embed="rId4" cstate="print"/>
          <a:srcRect/>
          <a:stretch>
            <a:fillRect/>
          </a:stretch>
        </p:blipFill>
        <p:spPr bwMode="auto">
          <a:xfrm>
            <a:off x="2057400" y="5943600"/>
            <a:ext cx="1142999" cy="914400"/>
          </a:xfrm>
          <a:prstGeom prst="rect">
            <a:avLst/>
          </a:prstGeom>
          <a:noFill/>
        </p:spPr>
      </p:pic>
      <p:pic>
        <p:nvPicPr>
          <p:cNvPr id="10" name="Picture 1" descr="C:\Documents and Settings\Documentation\Desktop\rail photos\6101.1228412845.jpg"/>
          <p:cNvPicPr>
            <a:picLocks noChangeAspect="1" noChangeArrowheads="1"/>
          </p:cNvPicPr>
          <p:nvPr/>
        </p:nvPicPr>
        <p:blipFill>
          <a:blip r:embed="rId5" cstate="print"/>
          <a:srcRect/>
          <a:stretch>
            <a:fillRect/>
          </a:stretch>
        </p:blipFill>
        <p:spPr bwMode="auto">
          <a:xfrm>
            <a:off x="3200400" y="5943600"/>
            <a:ext cx="1143000" cy="914400"/>
          </a:xfrm>
          <a:prstGeom prst="rect">
            <a:avLst/>
          </a:prstGeom>
          <a:noFill/>
        </p:spPr>
      </p:pic>
      <p:pic>
        <p:nvPicPr>
          <p:cNvPr id="11" name="Picture 2" descr="C:\Documents and Settings\Documentation\Desktop\rail photos\wdp4.jpg"/>
          <p:cNvPicPr>
            <a:picLocks noChangeAspect="1" noChangeArrowheads="1"/>
          </p:cNvPicPr>
          <p:nvPr/>
        </p:nvPicPr>
        <p:blipFill>
          <a:blip r:embed="rId6" cstate="print"/>
          <a:srcRect/>
          <a:stretch>
            <a:fillRect/>
          </a:stretch>
        </p:blipFill>
        <p:spPr bwMode="auto">
          <a:xfrm>
            <a:off x="4343400" y="5943600"/>
            <a:ext cx="1263246" cy="914400"/>
          </a:xfrm>
          <a:prstGeom prst="rect">
            <a:avLst/>
          </a:prstGeom>
          <a:noFill/>
        </p:spPr>
      </p:pic>
      <p:pic>
        <p:nvPicPr>
          <p:cNvPr id="12" name="Picture 3" descr="C:\Documents and Settings\Documentation\Desktop\rail photos\4998782777_e48e0de196_z.jpg"/>
          <p:cNvPicPr>
            <a:picLocks noChangeAspect="1" noChangeArrowheads="1"/>
          </p:cNvPicPr>
          <p:nvPr/>
        </p:nvPicPr>
        <p:blipFill>
          <a:blip r:embed="rId7" cstate="print"/>
          <a:srcRect/>
          <a:stretch>
            <a:fillRect/>
          </a:stretch>
        </p:blipFill>
        <p:spPr bwMode="auto">
          <a:xfrm>
            <a:off x="5562600" y="5943601"/>
            <a:ext cx="1219200" cy="914400"/>
          </a:xfrm>
          <a:prstGeom prst="rect">
            <a:avLst/>
          </a:prstGeom>
          <a:noFill/>
        </p:spPr>
      </p:pic>
      <p:pic>
        <p:nvPicPr>
          <p:cNvPr id="13" name="Picture 5" descr="C:\Documents and Settings\Documentation\Desktop\rail photos\ICE3_in_Cologne.jpg"/>
          <p:cNvPicPr>
            <a:picLocks noChangeAspect="1" noChangeArrowheads="1"/>
          </p:cNvPicPr>
          <p:nvPr/>
        </p:nvPicPr>
        <p:blipFill>
          <a:blip r:embed="rId8" cstate="print"/>
          <a:srcRect/>
          <a:stretch>
            <a:fillRect/>
          </a:stretch>
        </p:blipFill>
        <p:spPr bwMode="auto">
          <a:xfrm>
            <a:off x="6781800" y="5943600"/>
            <a:ext cx="1222269" cy="914400"/>
          </a:xfrm>
          <a:prstGeom prst="rect">
            <a:avLst/>
          </a:prstGeom>
          <a:noFill/>
        </p:spPr>
      </p:pic>
      <p:pic>
        <p:nvPicPr>
          <p:cNvPr id="14" name="Picture 2" descr="D:\N&amp;S Logo.jpg"/>
          <p:cNvPicPr>
            <a:picLocks noChangeAspect="1" noChangeArrowheads="1"/>
          </p:cNvPicPr>
          <p:nvPr/>
        </p:nvPicPr>
        <p:blipFill>
          <a:blip r:embed="rId9"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28600"/>
            <a:ext cx="7467600" cy="461665"/>
          </a:xfrm>
          <a:prstGeom prst="rect">
            <a:avLst/>
          </a:prstGeom>
        </p:spPr>
        <p:txBody>
          <a:bodyPr wrap="square">
            <a:spAutoFit/>
          </a:bodyPr>
          <a:lstStyle/>
          <a:p>
            <a:pPr algn="ctr"/>
            <a:r>
              <a:rPr lang="en-US" sz="2400" b="1" dirty="0" smtClean="0">
                <a:latin typeface="Cambria" pitchFamily="18" charset="0"/>
              </a:rPr>
              <a:t>SENSOR ASSEMBLY 1000 RTD – NS1010.01</a:t>
            </a:r>
            <a:endParaRPr lang="en-US" sz="2400" b="1" dirty="0">
              <a:latin typeface="Cambria" pitchFamily="18" charset="0"/>
            </a:endParaRPr>
          </a:p>
        </p:txBody>
      </p:sp>
      <p:pic>
        <p:nvPicPr>
          <p:cNvPr id="1026" name="Picture 2" descr="D:\PHOTOS\product photo\20131127_135404.jpg"/>
          <p:cNvPicPr>
            <a:picLocks noChangeAspect="1" noChangeArrowheads="1"/>
          </p:cNvPicPr>
          <p:nvPr/>
        </p:nvPicPr>
        <p:blipFill>
          <a:blip r:embed="rId2" cstate="print"/>
          <a:srcRect/>
          <a:stretch>
            <a:fillRect/>
          </a:stretch>
        </p:blipFill>
        <p:spPr bwMode="auto">
          <a:xfrm>
            <a:off x="914400" y="762000"/>
            <a:ext cx="1676399" cy="2235199"/>
          </a:xfrm>
          <a:prstGeom prst="rect">
            <a:avLst/>
          </a:prstGeom>
          <a:noFill/>
        </p:spPr>
      </p:pic>
      <p:sp>
        <p:nvSpPr>
          <p:cNvPr id="1027" name="Rectangle 3"/>
          <p:cNvSpPr>
            <a:spLocks noChangeArrowheads="1"/>
          </p:cNvSpPr>
          <p:nvPr/>
        </p:nvSpPr>
        <p:spPr bwMode="auto">
          <a:xfrm>
            <a:off x="2743200" y="762000"/>
            <a:ext cx="33528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Sensor Assembly 1000 RTD contains High precision temperature sensor within stainless steel housing for use in air, oil and water medium. Three pin connector terminate these parts to the Application in Locomotive.</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This unit will give change in resistance proportionate to change in temperature.</a:t>
            </a:r>
            <a:endParaRPr kumimoji="0" lang="en-US" sz="1000" b="0" i="0" u="none" strike="noStrike" cap="none" normalizeH="0" baseline="0" dirty="0" smtClean="0">
              <a:ln>
                <a:noFill/>
              </a:ln>
              <a:solidFill>
                <a:schemeClr val="tx1"/>
              </a:solidFill>
              <a:effectLst/>
              <a:latin typeface="Cambria" pitchFamily="18" charset="0"/>
            </a:endParaRPr>
          </a:p>
        </p:txBody>
      </p:sp>
      <p:sp>
        <p:nvSpPr>
          <p:cNvPr id="1028" name="Rectangle 4"/>
          <p:cNvSpPr>
            <a:spLocks noChangeArrowheads="1"/>
          </p:cNvSpPr>
          <p:nvPr/>
        </p:nvSpPr>
        <p:spPr bwMode="auto">
          <a:xfrm>
            <a:off x="838200" y="3093423"/>
            <a:ext cx="2209800" cy="17851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lang="en-US" b="1" dirty="0" smtClean="0">
                <a:latin typeface="Cambria" pitchFamily="18" charset="0"/>
                <a:ea typeface="Calibri" pitchFamily="34" charset="0"/>
                <a:cs typeface="Tahoma" pitchFamily="34" charset="0"/>
              </a:rPr>
              <a:t>APPLICATION</a:t>
            </a:r>
            <a:endParaRPr kumimoji="0" lang="en-US" b="1" i="0" u="none" strike="noStrike" cap="none" normalizeH="0" baseline="0" dirty="0" smtClean="0">
              <a:ln>
                <a:noFill/>
              </a:ln>
              <a:solidFill>
                <a:schemeClr val="tx1"/>
              </a:solidFill>
              <a:effectLst/>
              <a:latin typeface="Cambria" pitchFamily="18" charset="0"/>
              <a:ea typeface="Calibri" pitchFamily="34" charset="0"/>
              <a:cs typeface="Tahoma" pitchFamily="34" charset="0"/>
            </a:endParaRPr>
          </a:p>
          <a:p>
            <a:pPr marL="0" marR="0" lvl="0" indent="0" algn="l" defTabSz="914400" rtl="0" eaLnBrk="1" fontAlgn="base" latinLnBrk="0" hangingPunct="1">
              <a:lnSpc>
                <a:spcPct val="100000"/>
              </a:lnSpc>
              <a:spcBef>
                <a:spcPct val="0"/>
              </a:spcBef>
              <a:spcAft>
                <a:spcPct val="0"/>
              </a:spcAft>
              <a:buClrTx/>
              <a:buSzTx/>
              <a:buFontTx/>
              <a:buChar char="•"/>
              <a:tabLst/>
            </a:pPr>
            <a:endParaRPr lang="en-US" sz="1200" dirty="0" smtClean="0">
              <a:latin typeface="Cambria" pitchFamily="18" charset="0"/>
              <a:ea typeface="Calibri" pitchFamily="34" charset="0"/>
              <a:cs typeface="Tahoma" pitchFamily="34" charset="0"/>
            </a:endParaRP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Sensing of coolant temperature of compressor in locomotives.</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Air compressor temperature detection.</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Sensing of Battery Box Temperature.</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Machine Conditioning Monitoring.</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Traction Converter Cooling Circuit</a:t>
            </a:r>
            <a:endParaRPr kumimoji="0" lang="en-US" sz="1000" b="0" i="0" u="none" strike="noStrike" cap="none" normalizeH="0" baseline="0" dirty="0" smtClean="0">
              <a:ln>
                <a:noFill/>
              </a:ln>
              <a:solidFill>
                <a:schemeClr val="tx1"/>
              </a:solidFill>
              <a:effectLst/>
              <a:latin typeface="Cambria" pitchFamily="18" charset="0"/>
            </a:endParaRPr>
          </a:p>
        </p:txBody>
      </p:sp>
      <p:graphicFrame>
        <p:nvGraphicFramePr>
          <p:cNvPr id="9" name="Table 8"/>
          <p:cNvGraphicFramePr>
            <a:graphicFrameLocks noGrp="1"/>
          </p:cNvGraphicFramePr>
          <p:nvPr/>
        </p:nvGraphicFramePr>
        <p:xfrm>
          <a:off x="2971800" y="2133600"/>
          <a:ext cx="3352800" cy="3779520"/>
        </p:xfrm>
        <a:graphic>
          <a:graphicData uri="http://schemas.openxmlformats.org/drawingml/2006/table">
            <a:tbl>
              <a:tblPr firstRow="1" bandRow="1">
                <a:tableStyleId>{5C22544A-7EE6-4342-B048-85BDC9FD1C3A}</a:tableStyleId>
              </a:tblPr>
              <a:tblGrid>
                <a:gridCol w="1295400"/>
                <a:gridCol w="2057400"/>
              </a:tblGrid>
              <a:tr h="370840">
                <a:tc gridSpan="2">
                  <a:txBody>
                    <a:bodyPr/>
                    <a:lstStyle/>
                    <a:p>
                      <a:pPr algn="ctr"/>
                      <a:r>
                        <a:rPr lang="en-US" dirty="0" smtClean="0">
                          <a:latin typeface="Sylfaen" pitchFamily="18" charset="0"/>
                        </a:rPr>
                        <a:t>SPECIFICATION</a:t>
                      </a:r>
                      <a:endParaRPr lang="en-US" dirty="0">
                        <a:latin typeface="Sylfaen" pitchFamily="18" charset="0"/>
                      </a:endParaRPr>
                    </a:p>
                  </a:txBody>
                  <a:tcPr/>
                </a:tc>
                <a:tc hMerge="1">
                  <a:txBody>
                    <a:bodyPr/>
                    <a:lstStyle/>
                    <a:p>
                      <a:endParaRPr lang="en-US" dirty="0"/>
                    </a:p>
                  </a:txBody>
                  <a:tcPr/>
                </a:tc>
              </a:tr>
              <a:tr h="238760">
                <a:tc>
                  <a:txBody>
                    <a:bodyPr/>
                    <a:lstStyle/>
                    <a:p>
                      <a:r>
                        <a:rPr lang="en-US" sz="1000" kern="1200" dirty="0" smtClean="0">
                          <a:solidFill>
                            <a:schemeClr val="dk1"/>
                          </a:solidFill>
                          <a:latin typeface="Cambria" pitchFamily="18" charset="0"/>
                          <a:ea typeface="+mn-ea"/>
                          <a:cs typeface="+mn-cs"/>
                        </a:rPr>
                        <a:t>Element</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Platinum Resistance Temperature Detector </a:t>
                      </a:r>
                    </a:p>
                    <a:p>
                      <a:r>
                        <a:rPr lang="en-US" sz="1000" kern="1200" dirty="0" smtClean="0">
                          <a:solidFill>
                            <a:schemeClr val="dk1"/>
                          </a:solidFill>
                          <a:latin typeface="Cambria" pitchFamily="18" charset="0"/>
                          <a:ea typeface="+mn-ea"/>
                          <a:cs typeface="+mn-cs"/>
                        </a:rPr>
                        <a:t>  1000 Ohm ±0.06% at 0° C.</a:t>
                      </a:r>
                    </a:p>
                    <a:p>
                      <a:endParaRPr lang="en-US" sz="1000" dirty="0">
                        <a:latin typeface="Cambria" pitchFamily="18" charset="0"/>
                      </a:endParaRPr>
                    </a:p>
                  </a:txBody>
                  <a:tcPr/>
                </a:tc>
              </a:tr>
              <a:tr h="223520">
                <a:tc>
                  <a:txBody>
                    <a:bodyPr/>
                    <a:lstStyle/>
                    <a:p>
                      <a:r>
                        <a:rPr lang="en-US" sz="1000" kern="1200" dirty="0" smtClean="0">
                          <a:solidFill>
                            <a:schemeClr val="dk1"/>
                          </a:solidFill>
                          <a:latin typeface="Cambria" pitchFamily="18" charset="0"/>
                          <a:ea typeface="+mn-ea"/>
                          <a:cs typeface="+mn-cs"/>
                        </a:rPr>
                        <a:t>Accuracy</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 0.5°C Over Application Range</a:t>
                      </a:r>
                      <a:endParaRPr lang="en-US" sz="1000" dirty="0">
                        <a:latin typeface="Cambria" pitchFamily="18" charset="0"/>
                      </a:endParaRPr>
                    </a:p>
                  </a:txBody>
                  <a:tcPr/>
                </a:tc>
              </a:tr>
              <a:tr h="208280">
                <a:tc>
                  <a:txBody>
                    <a:bodyPr/>
                    <a:lstStyle/>
                    <a:p>
                      <a:r>
                        <a:rPr lang="en-US" sz="1000" kern="1200" dirty="0" smtClean="0">
                          <a:solidFill>
                            <a:schemeClr val="dk1"/>
                          </a:solidFill>
                          <a:latin typeface="Cambria" pitchFamily="18" charset="0"/>
                          <a:ea typeface="+mn-ea"/>
                          <a:cs typeface="+mn-cs"/>
                        </a:rPr>
                        <a:t>Temperature Range</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Element Rated to 500° C.</a:t>
                      </a:r>
                      <a:endParaRPr lang="en-US" sz="1000" dirty="0">
                        <a:latin typeface="Cambria" pitchFamily="18" charset="0"/>
                      </a:endParaRPr>
                    </a:p>
                  </a:txBody>
                  <a:tcPr/>
                </a:tc>
              </a:tr>
              <a:tr h="269240">
                <a:tc>
                  <a:txBody>
                    <a:bodyPr/>
                    <a:lstStyle/>
                    <a:p>
                      <a:r>
                        <a:rPr lang="en-US" sz="1000" kern="1200" dirty="0" smtClean="0">
                          <a:solidFill>
                            <a:schemeClr val="dk1"/>
                          </a:solidFill>
                          <a:latin typeface="Cambria" pitchFamily="18" charset="0"/>
                          <a:ea typeface="+mn-ea"/>
                          <a:cs typeface="+mn-cs"/>
                        </a:rPr>
                        <a:t>Sheath</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4.7752 OD, 316 Stainless Steel</a:t>
                      </a:r>
                      <a:endParaRPr lang="en-US" sz="1000" dirty="0">
                        <a:latin typeface="Cambria" pitchFamily="18" charset="0"/>
                      </a:endParaRPr>
                    </a:p>
                  </a:txBody>
                  <a:tcPr/>
                </a:tc>
              </a:tr>
              <a:tr h="381000">
                <a:tc>
                  <a:txBody>
                    <a:bodyPr/>
                    <a:lstStyle/>
                    <a:p>
                      <a:r>
                        <a:rPr lang="en-US" sz="1000" kern="1200" dirty="0" smtClean="0">
                          <a:solidFill>
                            <a:schemeClr val="dk1"/>
                          </a:solidFill>
                          <a:latin typeface="Cambria" pitchFamily="18" charset="0"/>
                          <a:ea typeface="+mn-ea"/>
                          <a:cs typeface="+mn-cs"/>
                        </a:rPr>
                        <a:t>Temperature Coefficient</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0.00385 Ohm/ Ohm/ </a:t>
                      </a:r>
                      <a:r>
                        <a:rPr lang="en-US" sz="1000" kern="1200" dirty="0" err="1" smtClean="0">
                          <a:solidFill>
                            <a:schemeClr val="dk1"/>
                          </a:solidFill>
                          <a:latin typeface="Cambria" pitchFamily="18" charset="0"/>
                          <a:ea typeface="+mn-ea"/>
                          <a:cs typeface="+mn-cs"/>
                        </a:rPr>
                        <a:t>C.Of</a:t>
                      </a:r>
                      <a:r>
                        <a:rPr lang="en-US" sz="1000" kern="1200" dirty="0" smtClean="0">
                          <a:solidFill>
                            <a:schemeClr val="dk1"/>
                          </a:solidFill>
                          <a:latin typeface="Cambria" pitchFamily="18" charset="0"/>
                          <a:ea typeface="+mn-ea"/>
                          <a:cs typeface="+mn-cs"/>
                        </a:rPr>
                        <a:t> Resistance (TCR)</a:t>
                      </a:r>
                      <a:endParaRPr lang="en-US" sz="1000" dirty="0">
                        <a:latin typeface="Cambria" pitchFamily="18" charset="0"/>
                      </a:endParaRPr>
                    </a:p>
                  </a:txBody>
                  <a:tcPr/>
                </a:tc>
              </a:tr>
              <a:tr h="213360">
                <a:tc>
                  <a:txBody>
                    <a:bodyPr/>
                    <a:lstStyle/>
                    <a:p>
                      <a:r>
                        <a:rPr lang="en-US" sz="1000" kern="1200" dirty="0" smtClean="0">
                          <a:solidFill>
                            <a:schemeClr val="dk1"/>
                          </a:solidFill>
                          <a:latin typeface="Cambria" pitchFamily="18" charset="0"/>
                          <a:ea typeface="+mn-ea"/>
                          <a:cs typeface="+mn-cs"/>
                        </a:rPr>
                        <a:t>Construction	</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Platinum Thin-Film deposited on ceramic   </a:t>
                      </a:r>
                    </a:p>
                    <a:p>
                      <a:r>
                        <a:rPr lang="en-US" sz="1000" kern="1200" dirty="0" smtClean="0">
                          <a:solidFill>
                            <a:schemeClr val="dk1"/>
                          </a:solidFill>
                          <a:latin typeface="Cambria" pitchFamily="18" charset="0"/>
                          <a:ea typeface="+mn-ea"/>
                          <a:cs typeface="+mn-cs"/>
                        </a:rPr>
                        <a:t>Substrate with fused glass covering the     </a:t>
                      </a:r>
                    </a:p>
                    <a:p>
                      <a:r>
                        <a:rPr lang="en-US" sz="1000" kern="1200" dirty="0" smtClean="0">
                          <a:solidFill>
                            <a:schemeClr val="dk1"/>
                          </a:solidFill>
                          <a:latin typeface="Cambria" pitchFamily="18" charset="0"/>
                          <a:ea typeface="+mn-ea"/>
                          <a:cs typeface="+mn-cs"/>
                        </a:rPr>
                        <a:t>Platinum.</a:t>
                      </a:r>
                      <a:endParaRPr lang="en-US" sz="1000" dirty="0">
                        <a:latin typeface="Cambria" pitchFamily="18" charset="0"/>
                      </a:endParaRPr>
                    </a:p>
                  </a:txBody>
                  <a:tcPr/>
                </a:tc>
              </a:tr>
              <a:tr h="198120">
                <a:tc>
                  <a:txBody>
                    <a:bodyPr/>
                    <a:lstStyle/>
                    <a:p>
                      <a:r>
                        <a:rPr lang="en-US" sz="1000" kern="1200" dirty="0" smtClean="0">
                          <a:solidFill>
                            <a:schemeClr val="dk1"/>
                          </a:solidFill>
                          <a:latin typeface="Cambria" pitchFamily="18" charset="0"/>
                          <a:ea typeface="+mn-ea"/>
                          <a:cs typeface="+mn-cs"/>
                        </a:rPr>
                        <a:t>Resistance</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Meets DIN-IEC-751 (Formerly DIN 437600) </a:t>
                      </a:r>
                    </a:p>
                    <a:p>
                      <a:r>
                        <a:rPr lang="en-US" sz="1000" kern="1200" dirty="0" smtClean="0">
                          <a:solidFill>
                            <a:schemeClr val="dk1"/>
                          </a:solidFill>
                          <a:latin typeface="Cambria" pitchFamily="18" charset="0"/>
                          <a:ea typeface="+mn-ea"/>
                          <a:cs typeface="+mn-cs"/>
                        </a:rPr>
                        <a:t>  Class A</a:t>
                      </a:r>
                    </a:p>
                    <a:p>
                      <a:endParaRPr lang="en-US" sz="1000" dirty="0">
                        <a:latin typeface="Cambria" pitchFamily="18" charset="0"/>
                      </a:endParaRPr>
                    </a:p>
                  </a:txBody>
                  <a:tcPr/>
                </a:tc>
              </a:tr>
            </a:tbl>
          </a:graphicData>
        </a:graphic>
      </p:graphicFrame>
      <p:pic>
        <p:nvPicPr>
          <p:cNvPr id="10" name="Picture 4"/>
          <p:cNvPicPr>
            <a:picLocks noChangeAspect="1" noChangeArrowheads="1"/>
          </p:cNvPicPr>
          <p:nvPr/>
        </p:nvPicPr>
        <p:blipFill>
          <a:blip r:embed="rId3" cstate="print"/>
          <a:srcRect/>
          <a:stretch>
            <a:fillRect/>
          </a:stretch>
        </p:blipFill>
        <p:spPr bwMode="auto">
          <a:xfrm>
            <a:off x="7848600" y="1981200"/>
            <a:ext cx="838200" cy="1990012"/>
          </a:xfrm>
          <a:prstGeom prst="rect">
            <a:avLst/>
          </a:prstGeom>
          <a:noFill/>
          <a:ln w="9525">
            <a:noFill/>
            <a:miter lim="800000"/>
            <a:headEnd/>
            <a:tailEnd/>
          </a:ln>
        </p:spPr>
      </p:pic>
      <p:pic>
        <p:nvPicPr>
          <p:cNvPr id="11" name="Picture 5"/>
          <p:cNvPicPr>
            <a:picLocks noChangeAspect="1" noChangeArrowheads="1"/>
          </p:cNvPicPr>
          <p:nvPr/>
        </p:nvPicPr>
        <p:blipFill>
          <a:blip r:embed="rId4" cstate="print"/>
          <a:srcRect/>
          <a:stretch>
            <a:fillRect/>
          </a:stretch>
        </p:blipFill>
        <p:spPr bwMode="auto">
          <a:xfrm rot="16200000" flipH="1" flipV="1">
            <a:off x="8357616" y="3148584"/>
            <a:ext cx="402336" cy="201168"/>
          </a:xfrm>
          <a:prstGeom prst="rect">
            <a:avLst/>
          </a:prstGeom>
          <a:noFill/>
          <a:ln w="9525">
            <a:noFill/>
            <a:miter lim="800000"/>
            <a:headEnd/>
            <a:tailEnd/>
          </a:ln>
        </p:spPr>
      </p:pic>
      <p:pic>
        <p:nvPicPr>
          <p:cNvPr id="12" name="Picture 7"/>
          <p:cNvPicPr>
            <a:picLocks noChangeAspect="1" noChangeArrowheads="1"/>
          </p:cNvPicPr>
          <p:nvPr/>
        </p:nvPicPr>
        <p:blipFill>
          <a:blip r:embed="rId5" cstate="print"/>
          <a:srcRect/>
          <a:stretch>
            <a:fillRect/>
          </a:stretch>
        </p:blipFill>
        <p:spPr bwMode="auto">
          <a:xfrm>
            <a:off x="6324600" y="2362200"/>
            <a:ext cx="1262063" cy="709484"/>
          </a:xfrm>
          <a:prstGeom prst="rect">
            <a:avLst/>
          </a:prstGeom>
          <a:noFill/>
          <a:ln w="9525">
            <a:noFill/>
            <a:miter lim="800000"/>
            <a:headEnd/>
            <a:tailEnd/>
          </a:ln>
        </p:spPr>
      </p:pic>
      <p:sp>
        <p:nvSpPr>
          <p:cNvPr id="13" name="Rectangle 12"/>
          <p:cNvSpPr/>
          <p:nvPr/>
        </p:nvSpPr>
        <p:spPr>
          <a:xfrm>
            <a:off x="6477000" y="838200"/>
            <a:ext cx="1475469"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TEST SETUP</a:t>
            </a:r>
          </a:p>
        </p:txBody>
      </p:sp>
      <p:pic>
        <p:nvPicPr>
          <p:cNvPr id="15" name="Picture 2"/>
          <p:cNvPicPr>
            <a:picLocks noChangeAspect="1" noChangeArrowheads="1"/>
          </p:cNvPicPr>
          <p:nvPr/>
        </p:nvPicPr>
        <p:blipFill>
          <a:blip r:embed="rId6" cstate="print"/>
          <a:srcRect/>
          <a:stretch>
            <a:fillRect/>
          </a:stretch>
        </p:blipFill>
        <p:spPr bwMode="auto">
          <a:xfrm>
            <a:off x="7772400" y="1752600"/>
            <a:ext cx="385763" cy="956102"/>
          </a:xfrm>
          <a:prstGeom prst="rect">
            <a:avLst/>
          </a:prstGeom>
          <a:noFill/>
          <a:ln w="9525">
            <a:noFill/>
            <a:miter lim="800000"/>
            <a:headEnd/>
            <a:tailEnd/>
          </a:ln>
        </p:spPr>
      </p:pic>
      <p:cxnSp>
        <p:nvCxnSpPr>
          <p:cNvPr id="17" name="Straight Connector 16"/>
          <p:cNvCxnSpPr/>
          <p:nvPr/>
        </p:nvCxnSpPr>
        <p:spPr>
          <a:xfrm flipV="1">
            <a:off x="8041482" y="1371600"/>
            <a:ext cx="0" cy="457200"/>
          </a:xfrm>
          <a:prstGeom prst="line">
            <a:avLst/>
          </a:prstGeom>
          <a:ln w="15875"/>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flipV="1">
            <a:off x="7889082" y="1447800"/>
            <a:ext cx="0" cy="381000"/>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p:cNvCxnSpPr/>
          <p:nvPr/>
        </p:nvCxnSpPr>
        <p:spPr>
          <a:xfrm flipH="1">
            <a:off x="7315200" y="1371600"/>
            <a:ext cx="726282" cy="0"/>
          </a:xfrm>
          <a:prstGeom prst="line">
            <a:avLst/>
          </a:prstGeom>
          <a:ln w="15875"/>
        </p:spPr>
        <p:style>
          <a:lnRef idx="2">
            <a:schemeClr val="accent2"/>
          </a:lnRef>
          <a:fillRef idx="0">
            <a:schemeClr val="accent2"/>
          </a:fillRef>
          <a:effectRef idx="1">
            <a:schemeClr val="accent2"/>
          </a:effectRef>
          <a:fontRef idx="minor">
            <a:schemeClr val="tx1"/>
          </a:fontRef>
        </p:style>
      </p:cxnSp>
      <p:cxnSp>
        <p:nvCxnSpPr>
          <p:cNvPr id="26" name="Straight Connector 25"/>
          <p:cNvCxnSpPr/>
          <p:nvPr/>
        </p:nvCxnSpPr>
        <p:spPr>
          <a:xfrm flipH="1">
            <a:off x="7696200" y="1447800"/>
            <a:ext cx="192882" cy="0"/>
          </a:xfrm>
          <a:prstGeom prst="line">
            <a:avLst/>
          </a:prstGeom>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a:xfrm>
            <a:off x="7696200" y="1447800"/>
            <a:ext cx="0" cy="1828800"/>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a:off x="7315200" y="2667000"/>
            <a:ext cx="0" cy="609600"/>
          </a:xfrm>
          <a:prstGeom prst="line">
            <a:avLst/>
          </a:prstGeom>
        </p:spPr>
        <p:style>
          <a:lnRef idx="1">
            <a:schemeClr val="dk1"/>
          </a:lnRef>
          <a:fillRef idx="0">
            <a:schemeClr val="dk1"/>
          </a:fillRef>
          <a:effectRef idx="0">
            <a:schemeClr val="dk1"/>
          </a:effectRef>
          <a:fontRef idx="minor">
            <a:schemeClr val="tx1"/>
          </a:fontRef>
        </p:style>
      </p:cxnSp>
      <p:cxnSp>
        <p:nvCxnSpPr>
          <p:cNvPr id="34" name="Straight Connector 33"/>
          <p:cNvCxnSpPr/>
          <p:nvPr/>
        </p:nvCxnSpPr>
        <p:spPr>
          <a:xfrm>
            <a:off x="7315200" y="3276600"/>
            <a:ext cx="381000" cy="0"/>
          </a:xfrm>
          <a:prstGeom prst="line">
            <a:avLst/>
          </a:prstGeom>
        </p:spPr>
        <p:style>
          <a:lnRef idx="1">
            <a:schemeClr val="dk1"/>
          </a:lnRef>
          <a:fillRef idx="0">
            <a:schemeClr val="dk1"/>
          </a:fillRef>
          <a:effectRef idx="0">
            <a:schemeClr val="dk1"/>
          </a:effectRef>
          <a:fontRef idx="minor">
            <a:schemeClr val="tx1"/>
          </a:fontRef>
        </p:style>
      </p:cxnSp>
      <p:cxnSp>
        <p:nvCxnSpPr>
          <p:cNvPr id="37" name="Straight Connector 36"/>
          <p:cNvCxnSpPr/>
          <p:nvPr/>
        </p:nvCxnSpPr>
        <p:spPr>
          <a:xfrm flipV="1">
            <a:off x="7315200" y="1371600"/>
            <a:ext cx="0" cy="1143000"/>
          </a:xfrm>
          <a:prstGeom prst="line">
            <a:avLst/>
          </a:prstGeom>
          <a:ln w="12700"/>
        </p:spPr>
        <p:style>
          <a:lnRef idx="2">
            <a:schemeClr val="accent2"/>
          </a:lnRef>
          <a:fillRef idx="0">
            <a:schemeClr val="accent2"/>
          </a:fillRef>
          <a:effectRef idx="1">
            <a:schemeClr val="accent2"/>
          </a:effectRef>
          <a:fontRef idx="minor">
            <a:schemeClr val="tx1"/>
          </a:fontRef>
        </p:style>
      </p:cxnSp>
      <p:sp>
        <p:nvSpPr>
          <p:cNvPr id="40" name="Rectangle 39"/>
          <p:cNvSpPr/>
          <p:nvPr/>
        </p:nvSpPr>
        <p:spPr>
          <a:xfrm>
            <a:off x="6477000" y="4038600"/>
            <a:ext cx="2096087" cy="369332"/>
          </a:xfrm>
          <a:prstGeom prst="rect">
            <a:avLst/>
          </a:prstGeom>
        </p:spPr>
        <p:txBody>
          <a:bodyPr wrap="none">
            <a:spAutoFit/>
          </a:bodyPr>
          <a:lstStyle/>
          <a:p>
            <a:pPr lvl="0" algn="ctr" fontAlgn="base">
              <a:spcBef>
                <a:spcPct val="0"/>
              </a:spcBef>
              <a:spcAft>
                <a:spcPct val="0"/>
              </a:spcAft>
            </a:pPr>
            <a:r>
              <a:rPr lang="en-US" b="1" dirty="0" smtClean="0">
                <a:latin typeface="Cambria" pitchFamily="18" charset="0"/>
                <a:ea typeface="Calibri" pitchFamily="34" charset="0"/>
                <a:cs typeface="Tahoma" pitchFamily="34" charset="0"/>
              </a:rPr>
              <a:t>OUTER DRAWING </a:t>
            </a:r>
          </a:p>
        </p:txBody>
      </p:sp>
      <p:pic>
        <p:nvPicPr>
          <p:cNvPr id="67586" name="Picture 2"/>
          <p:cNvPicPr>
            <a:picLocks noChangeAspect="1" noChangeArrowheads="1"/>
          </p:cNvPicPr>
          <p:nvPr/>
        </p:nvPicPr>
        <p:blipFill>
          <a:blip r:embed="rId7" cstate="print"/>
          <a:srcRect/>
          <a:stretch>
            <a:fillRect/>
          </a:stretch>
        </p:blipFill>
        <p:spPr bwMode="auto">
          <a:xfrm>
            <a:off x="6466426" y="4648200"/>
            <a:ext cx="2180269" cy="762000"/>
          </a:xfrm>
          <a:prstGeom prst="rect">
            <a:avLst/>
          </a:prstGeom>
          <a:noFill/>
          <a:ln w="9525">
            <a:noFill/>
            <a:miter lim="800000"/>
            <a:headEnd/>
            <a:tailEnd/>
          </a:ln>
        </p:spPr>
      </p:pic>
      <p:pic>
        <p:nvPicPr>
          <p:cNvPr id="44" name="Picture 43"/>
          <p:cNvPicPr/>
          <p:nvPr/>
        </p:nvPicPr>
        <p:blipFill>
          <a:blip r:embed="rId8" cstate="print"/>
          <a:srcRect/>
          <a:stretch>
            <a:fillRect/>
          </a:stretch>
        </p:blipFill>
        <p:spPr bwMode="auto">
          <a:xfrm>
            <a:off x="1676400" y="381000"/>
            <a:ext cx="381000" cy="304800"/>
          </a:xfrm>
          <a:prstGeom prst="rect">
            <a:avLst/>
          </a:prstGeom>
          <a:noFill/>
          <a:ln w="9525">
            <a:noFill/>
            <a:miter lim="800000"/>
            <a:headEnd/>
            <a:tailEnd/>
          </a:ln>
        </p:spPr>
      </p:pic>
      <p:pic>
        <p:nvPicPr>
          <p:cNvPr id="30" name="Picture 4" descr="C:\Documents and Settings\Documentation\Desktop\rail photos\_68561220_train_story_pics_from_kashmir(21).jpg"/>
          <p:cNvPicPr>
            <a:picLocks noChangeAspect="1" noChangeArrowheads="1"/>
          </p:cNvPicPr>
          <p:nvPr/>
        </p:nvPicPr>
        <p:blipFill>
          <a:blip r:embed="rId9" cstate="print"/>
          <a:srcRect/>
          <a:stretch>
            <a:fillRect/>
          </a:stretch>
        </p:blipFill>
        <p:spPr bwMode="auto">
          <a:xfrm>
            <a:off x="914400" y="5943600"/>
            <a:ext cx="1143000" cy="914400"/>
          </a:xfrm>
          <a:prstGeom prst="rect">
            <a:avLst/>
          </a:prstGeom>
          <a:noFill/>
        </p:spPr>
      </p:pic>
      <p:pic>
        <p:nvPicPr>
          <p:cNvPr id="32" name="Picture 31" descr="C:\Documents and Settings\Documentation\Desktop\rail photos\9e6577790d8e92da13f7ca86bafeb5f5.jpg"/>
          <p:cNvPicPr>
            <a:picLocks noChangeAspect="1" noChangeArrowheads="1"/>
          </p:cNvPicPr>
          <p:nvPr/>
        </p:nvPicPr>
        <p:blipFill>
          <a:blip r:embed="rId10" cstate="print"/>
          <a:srcRect/>
          <a:stretch>
            <a:fillRect/>
          </a:stretch>
        </p:blipFill>
        <p:spPr bwMode="auto">
          <a:xfrm>
            <a:off x="2057400" y="5943600"/>
            <a:ext cx="1142999" cy="914400"/>
          </a:xfrm>
          <a:prstGeom prst="rect">
            <a:avLst/>
          </a:prstGeom>
          <a:noFill/>
        </p:spPr>
      </p:pic>
      <p:pic>
        <p:nvPicPr>
          <p:cNvPr id="35" name="Picture 1" descr="C:\Documents and Settings\Documentation\Desktop\rail photos\6101.1228412845.jpg"/>
          <p:cNvPicPr>
            <a:picLocks noChangeAspect="1" noChangeArrowheads="1"/>
          </p:cNvPicPr>
          <p:nvPr/>
        </p:nvPicPr>
        <p:blipFill>
          <a:blip r:embed="rId11" cstate="print"/>
          <a:srcRect/>
          <a:stretch>
            <a:fillRect/>
          </a:stretch>
        </p:blipFill>
        <p:spPr bwMode="auto">
          <a:xfrm>
            <a:off x="3200400" y="5943600"/>
            <a:ext cx="1143000" cy="914400"/>
          </a:xfrm>
          <a:prstGeom prst="rect">
            <a:avLst/>
          </a:prstGeom>
          <a:noFill/>
        </p:spPr>
      </p:pic>
      <p:pic>
        <p:nvPicPr>
          <p:cNvPr id="45" name="Picture 2" descr="C:\Documents and Settings\Documentation\Desktop\rail photos\wdp4.jpg"/>
          <p:cNvPicPr>
            <a:picLocks noChangeAspect="1" noChangeArrowheads="1"/>
          </p:cNvPicPr>
          <p:nvPr/>
        </p:nvPicPr>
        <p:blipFill>
          <a:blip r:embed="rId12" cstate="print"/>
          <a:srcRect/>
          <a:stretch>
            <a:fillRect/>
          </a:stretch>
        </p:blipFill>
        <p:spPr bwMode="auto">
          <a:xfrm>
            <a:off x="4343400" y="5943600"/>
            <a:ext cx="1263246" cy="914400"/>
          </a:xfrm>
          <a:prstGeom prst="rect">
            <a:avLst/>
          </a:prstGeom>
          <a:noFill/>
        </p:spPr>
      </p:pic>
      <p:pic>
        <p:nvPicPr>
          <p:cNvPr id="46" name="Picture 3" descr="C:\Documents and Settings\Documentation\Desktop\rail photos\4998782777_e48e0de196_z.jpg"/>
          <p:cNvPicPr>
            <a:picLocks noChangeAspect="1" noChangeArrowheads="1"/>
          </p:cNvPicPr>
          <p:nvPr/>
        </p:nvPicPr>
        <p:blipFill>
          <a:blip r:embed="rId13" cstate="print"/>
          <a:srcRect/>
          <a:stretch>
            <a:fillRect/>
          </a:stretch>
        </p:blipFill>
        <p:spPr bwMode="auto">
          <a:xfrm>
            <a:off x="5562600" y="5943601"/>
            <a:ext cx="1219200" cy="914400"/>
          </a:xfrm>
          <a:prstGeom prst="rect">
            <a:avLst/>
          </a:prstGeom>
          <a:noFill/>
        </p:spPr>
      </p:pic>
      <p:pic>
        <p:nvPicPr>
          <p:cNvPr id="47" name="Picture 5" descr="C:\Documents and Settings\Documentation\Desktop\rail photos\ICE3_in_Cologne.jpg"/>
          <p:cNvPicPr>
            <a:picLocks noChangeAspect="1" noChangeArrowheads="1"/>
          </p:cNvPicPr>
          <p:nvPr/>
        </p:nvPicPr>
        <p:blipFill>
          <a:blip r:embed="rId14" cstate="print"/>
          <a:srcRect/>
          <a:stretch>
            <a:fillRect/>
          </a:stretch>
        </p:blipFill>
        <p:spPr bwMode="auto">
          <a:xfrm>
            <a:off x="6781800" y="5943600"/>
            <a:ext cx="1222269" cy="914400"/>
          </a:xfrm>
          <a:prstGeom prst="rect">
            <a:avLst/>
          </a:prstGeom>
          <a:noFill/>
        </p:spPr>
      </p:pic>
      <p:pic>
        <p:nvPicPr>
          <p:cNvPr id="48" name="Picture 2" descr="D:\N&amp;S Logo.jpg"/>
          <p:cNvPicPr>
            <a:picLocks noChangeAspect="1" noChangeArrowheads="1"/>
          </p:cNvPicPr>
          <p:nvPr/>
        </p:nvPicPr>
        <p:blipFill>
          <a:blip r:embed="rId15"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3200400" y="1066800"/>
            <a:ext cx="37338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Sensor Assembly 1000 RTD contains High precision temperature sensor within stainless steel housing for use in air, oil and water medium. Three pin connector terminate these parts to the Application in Locomotive.</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This unit will give change in resistance proportionate to change in temperature.</a:t>
            </a:r>
            <a:endParaRPr kumimoji="0" lang="en-US" sz="1000" b="0" i="0" u="none" strike="noStrike" cap="none" normalizeH="0" baseline="0" dirty="0" smtClean="0">
              <a:ln>
                <a:noFill/>
              </a:ln>
              <a:solidFill>
                <a:schemeClr val="tx1"/>
              </a:solidFill>
              <a:effectLst/>
              <a:latin typeface="Cambria" pitchFamily="18" charset="0"/>
            </a:endParaRPr>
          </a:p>
        </p:txBody>
      </p:sp>
      <p:pic>
        <p:nvPicPr>
          <p:cNvPr id="35842" name="Picture 2" descr="C:\Documents and Settings\Documentation\Desktop\COMPANY PHOTOS\DSC09409.JPG"/>
          <p:cNvPicPr>
            <a:picLocks noChangeAspect="1" noChangeArrowheads="1"/>
          </p:cNvPicPr>
          <p:nvPr/>
        </p:nvPicPr>
        <p:blipFill>
          <a:blip r:embed="rId2" cstate="print"/>
          <a:srcRect/>
          <a:stretch>
            <a:fillRect/>
          </a:stretch>
        </p:blipFill>
        <p:spPr bwMode="auto">
          <a:xfrm>
            <a:off x="914400" y="1066800"/>
            <a:ext cx="2286000" cy="1714500"/>
          </a:xfrm>
          <a:prstGeom prst="rect">
            <a:avLst/>
          </a:prstGeom>
          <a:noFill/>
        </p:spPr>
      </p:pic>
      <p:sp>
        <p:nvSpPr>
          <p:cNvPr id="9" name="Rectangle 8"/>
          <p:cNvSpPr/>
          <p:nvPr/>
        </p:nvSpPr>
        <p:spPr>
          <a:xfrm>
            <a:off x="1295400" y="228600"/>
            <a:ext cx="7848600" cy="830997"/>
          </a:xfrm>
          <a:prstGeom prst="rect">
            <a:avLst/>
          </a:prstGeom>
        </p:spPr>
        <p:txBody>
          <a:bodyPr wrap="square">
            <a:spAutoFit/>
          </a:bodyPr>
          <a:lstStyle/>
          <a:p>
            <a:pPr algn="ctr"/>
            <a:r>
              <a:rPr lang="en-US" sz="2400" b="1" dirty="0" smtClean="0">
                <a:latin typeface="Cambria" pitchFamily="18" charset="0"/>
              </a:rPr>
              <a:t>TEMPERATURE SENSOR TRACTION MOTOR – NS1010.12</a:t>
            </a:r>
            <a:endParaRPr lang="en-US" sz="2400" b="1" dirty="0">
              <a:latin typeface="Cambria" pitchFamily="18" charset="0"/>
            </a:endParaRPr>
          </a:p>
        </p:txBody>
      </p:sp>
      <p:graphicFrame>
        <p:nvGraphicFramePr>
          <p:cNvPr id="8" name="Table 7"/>
          <p:cNvGraphicFramePr>
            <a:graphicFrameLocks noGrp="1"/>
          </p:cNvGraphicFramePr>
          <p:nvPr/>
        </p:nvGraphicFramePr>
        <p:xfrm>
          <a:off x="3276600" y="2133600"/>
          <a:ext cx="3733800" cy="3652520"/>
        </p:xfrm>
        <a:graphic>
          <a:graphicData uri="http://schemas.openxmlformats.org/drawingml/2006/table">
            <a:tbl>
              <a:tblPr firstRow="1" bandRow="1">
                <a:tableStyleId>{5C22544A-7EE6-4342-B048-85BDC9FD1C3A}</a:tableStyleId>
              </a:tblPr>
              <a:tblGrid>
                <a:gridCol w="1244600"/>
                <a:gridCol w="2489200"/>
              </a:tblGrid>
              <a:tr h="370840">
                <a:tc gridSpan="2">
                  <a:txBody>
                    <a:bodyPr/>
                    <a:lstStyle/>
                    <a:p>
                      <a:pPr algn="ctr"/>
                      <a:r>
                        <a:rPr lang="en-US" dirty="0" smtClean="0">
                          <a:latin typeface="Cambria" pitchFamily="18" charset="0"/>
                        </a:rPr>
                        <a:t>SPECIFICATION</a:t>
                      </a:r>
                      <a:endParaRPr lang="en-US" dirty="0">
                        <a:latin typeface="Cambria" pitchFamily="18" charset="0"/>
                      </a:endParaRPr>
                    </a:p>
                  </a:txBody>
                  <a:tcPr/>
                </a:tc>
                <a:tc hMerge="1">
                  <a:txBody>
                    <a:bodyPr/>
                    <a:lstStyle/>
                    <a:p>
                      <a:endParaRPr lang="en-US" dirty="0"/>
                    </a:p>
                  </a:txBody>
                  <a:tcPr/>
                </a:tc>
              </a:tr>
              <a:tr h="391160">
                <a:tc>
                  <a:txBody>
                    <a:bodyPr/>
                    <a:lstStyle/>
                    <a:p>
                      <a:r>
                        <a:rPr lang="en-US" sz="1000" kern="1200" dirty="0" smtClean="0">
                          <a:solidFill>
                            <a:schemeClr val="dk1"/>
                          </a:solidFill>
                          <a:latin typeface="Cambria" pitchFamily="18" charset="0"/>
                          <a:ea typeface="+mn-ea"/>
                          <a:cs typeface="+mn-cs"/>
                        </a:rPr>
                        <a:t>Housing Material	</a:t>
                      </a:r>
                      <a:endParaRPr lang="en-US" sz="1000" dirty="0">
                        <a:latin typeface="Cambria" pitchFamily="18" charset="0"/>
                      </a:endParaRPr>
                    </a:p>
                  </a:txBody>
                  <a:tcPr/>
                </a:tc>
                <a:tc>
                  <a:txBody>
                    <a:bodyPr/>
                    <a:lstStyle/>
                    <a:p>
                      <a:pPr lvl="0"/>
                      <a:r>
                        <a:rPr lang="en-US" sz="1000" kern="1200" dirty="0" smtClean="0">
                          <a:solidFill>
                            <a:schemeClr val="dk1"/>
                          </a:solidFill>
                          <a:latin typeface="Cambria" pitchFamily="18" charset="0"/>
                          <a:ea typeface="+mn-ea"/>
                          <a:cs typeface="+mn-cs"/>
                        </a:rPr>
                        <a:t>Stainless Steel</a:t>
                      </a:r>
                    </a:p>
                  </a:txBody>
                  <a:tcPr/>
                </a:tc>
              </a:tr>
              <a:tr h="147320">
                <a:tc>
                  <a:txBody>
                    <a:bodyPr/>
                    <a:lstStyle/>
                    <a:p>
                      <a:r>
                        <a:rPr lang="en-US" sz="1000" kern="1200" dirty="0" smtClean="0">
                          <a:solidFill>
                            <a:schemeClr val="dk1"/>
                          </a:solidFill>
                          <a:latin typeface="Cambria" pitchFamily="18" charset="0"/>
                          <a:ea typeface="+mn-ea"/>
                          <a:cs typeface="+mn-cs"/>
                        </a:rPr>
                        <a:t>Sensor Construction </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1 Resistances Thermometers in one Body</a:t>
                      </a:r>
                      <a:endParaRPr lang="en-US" sz="1000" kern="1200" dirty="0">
                        <a:solidFill>
                          <a:schemeClr val="dk1"/>
                        </a:solidFill>
                        <a:latin typeface="Cambria" pitchFamily="18" charset="0"/>
                        <a:ea typeface="+mn-ea"/>
                        <a:cs typeface="+mn-cs"/>
                      </a:endParaRPr>
                    </a:p>
                  </a:txBody>
                  <a:tcPr/>
                </a:tc>
              </a:tr>
              <a:tr h="208280">
                <a:tc>
                  <a:txBody>
                    <a:bodyPr/>
                    <a:lstStyle/>
                    <a:p>
                      <a:r>
                        <a:rPr lang="en-US" sz="1000" kern="1200" dirty="0" smtClean="0">
                          <a:solidFill>
                            <a:schemeClr val="dk1"/>
                          </a:solidFill>
                          <a:latin typeface="Cambria" pitchFamily="18" charset="0"/>
                          <a:ea typeface="+mn-ea"/>
                          <a:cs typeface="+mn-cs"/>
                        </a:rPr>
                        <a:t>Operating Temperature </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-45 °C to +125 °C</a:t>
                      </a:r>
                      <a:endParaRPr lang="en-US" sz="1000" dirty="0">
                        <a:latin typeface="Cambria" pitchFamily="18" charset="0"/>
                      </a:endParaRPr>
                    </a:p>
                  </a:txBody>
                  <a:tcPr/>
                </a:tc>
              </a:tr>
              <a:tr h="269240">
                <a:tc>
                  <a:txBody>
                    <a:bodyPr/>
                    <a:lstStyle/>
                    <a:p>
                      <a:r>
                        <a:rPr lang="en-US" sz="1000" kern="1200" dirty="0" smtClean="0">
                          <a:solidFill>
                            <a:schemeClr val="dk1"/>
                          </a:solidFill>
                          <a:latin typeface="Cambria" pitchFamily="18" charset="0"/>
                          <a:ea typeface="+mn-ea"/>
                          <a:cs typeface="+mn-cs"/>
                        </a:rPr>
                        <a:t>Sensor Tip Environment </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-45 °C to +125 °C</a:t>
                      </a:r>
                      <a:endParaRPr lang="en-US" sz="1000" kern="1200" dirty="0">
                        <a:solidFill>
                          <a:schemeClr val="dk1"/>
                        </a:solidFill>
                        <a:latin typeface="Cambria" pitchFamily="18" charset="0"/>
                        <a:ea typeface="+mn-ea"/>
                        <a:cs typeface="+mn-cs"/>
                      </a:endParaRPr>
                    </a:p>
                  </a:txBody>
                  <a:tcPr/>
                </a:tc>
              </a:tr>
              <a:tr h="254000">
                <a:tc>
                  <a:txBody>
                    <a:bodyPr/>
                    <a:lstStyle/>
                    <a:p>
                      <a:r>
                        <a:rPr lang="en-US" sz="1000" kern="1200" dirty="0" smtClean="0">
                          <a:solidFill>
                            <a:schemeClr val="dk1"/>
                          </a:solidFill>
                          <a:latin typeface="Cambria" pitchFamily="18" charset="0"/>
                          <a:ea typeface="+mn-ea"/>
                          <a:cs typeface="+mn-cs"/>
                        </a:rPr>
                        <a:t>Test Voltage </a:t>
                      </a:r>
                      <a:endParaRPr lang="en-US" sz="1000" dirty="0">
                        <a:latin typeface="Cambria" pitchFamily="18" charset="0"/>
                      </a:endParaRPr>
                    </a:p>
                  </a:txBody>
                  <a:tcPr/>
                </a:tc>
                <a:tc>
                  <a:txBody>
                    <a:bodyPr/>
                    <a:lstStyle/>
                    <a:p>
                      <a:pPr lvl="0"/>
                      <a:r>
                        <a:rPr lang="en-US" sz="1000" kern="1200" dirty="0" smtClean="0">
                          <a:solidFill>
                            <a:schemeClr val="dk1"/>
                          </a:solidFill>
                          <a:latin typeface="Cambria" pitchFamily="18" charset="0"/>
                          <a:ea typeface="+mn-ea"/>
                          <a:cs typeface="+mn-cs"/>
                        </a:rPr>
                        <a:t>1000V AC for 60 Sec</a:t>
                      </a:r>
                    </a:p>
                  </a:txBody>
                  <a:tcPr/>
                </a:tc>
              </a:tr>
              <a:tr h="406400">
                <a:tc>
                  <a:txBody>
                    <a:bodyPr/>
                    <a:lstStyle/>
                    <a:p>
                      <a:pPr lvl="0"/>
                      <a:r>
                        <a:rPr lang="en-US" sz="1000" kern="1200" dirty="0" smtClean="0">
                          <a:solidFill>
                            <a:schemeClr val="dk1"/>
                          </a:solidFill>
                          <a:latin typeface="Cambria" pitchFamily="18" charset="0"/>
                          <a:ea typeface="+mn-ea"/>
                          <a:cs typeface="+mn-cs"/>
                        </a:rPr>
                        <a:t>Cable Type </a:t>
                      </a:r>
                      <a:endParaRPr lang="en-US" sz="1000" dirty="0">
                        <a:latin typeface="Cambria" pitchFamily="18" charset="0"/>
                      </a:endParaRPr>
                    </a:p>
                  </a:txBody>
                  <a:tcPr/>
                </a:tc>
                <a:tc>
                  <a:txBody>
                    <a:bodyPr/>
                    <a:lstStyle/>
                    <a:p>
                      <a:r>
                        <a:rPr lang="en-US" sz="1000" kern="1200" dirty="0" err="1" smtClean="0">
                          <a:solidFill>
                            <a:schemeClr val="dk1"/>
                          </a:solidFill>
                          <a:latin typeface="Cambria" pitchFamily="18" charset="0"/>
                          <a:ea typeface="+mn-ea"/>
                          <a:cs typeface="+mn-cs"/>
                        </a:rPr>
                        <a:t>Radox</a:t>
                      </a:r>
                      <a:r>
                        <a:rPr lang="en-US" sz="1000" kern="1200" dirty="0" smtClean="0">
                          <a:solidFill>
                            <a:schemeClr val="dk1"/>
                          </a:solidFill>
                          <a:latin typeface="Cambria" pitchFamily="18" charset="0"/>
                          <a:ea typeface="+mn-ea"/>
                          <a:cs typeface="+mn-cs"/>
                        </a:rPr>
                        <a:t> GKW RW/EMV (Electron Beam   Irradiated)</a:t>
                      </a:r>
                      <a:endParaRPr lang="en-US" sz="1000" kern="1200" dirty="0">
                        <a:solidFill>
                          <a:schemeClr val="dk1"/>
                        </a:solidFill>
                        <a:latin typeface="Cambria" pitchFamily="18" charset="0"/>
                        <a:ea typeface="+mn-ea"/>
                        <a:cs typeface="+mn-cs"/>
                      </a:endParaRPr>
                    </a:p>
                  </a:txBody>
                  <a:tcPr/>
                </a:tc>
              </a:tr>
              <a:tr h="198120">
                <a:tc>
                  <a:txBody>
                    <a:bodyPr/>
                    <a:lstStyle/>
                    <a:p>
                      <a:pPr lvl="0"/>
                      <a:r>
                        <a:rPr lang="en-US" sz="1000" kern="1200" dirty="0" smtClean="0">
                          <a:solidFill>
                            <a:schemeClr val="dk1"/>
                          </a:solidFill>
                          <a:latin typeface="Cambria" pitchFamily="18" charset="0"/>
                          <a:ea typeface="+mn-ea"/>
                          <a:cs typeface="+mn-cs"/>
                        </a:rPr>
                        <a:t>Conductor</a:t>
                      </a:r>
                      <a:endParaRPr lang="en-US" sz="1000" dirty="0">
                        <a:latin typeface="Cambria"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STD Tin plated copper or Equivalent</a:t>
                      </a:r>
                      <a:endParaRPr lang="en-US" sz="1000" dirty="0">
                        <a:latin typeface="Cambria" pitchFamily="18" charset="0"/>
                      </a:endParaRPr>
                    </a:p>
                  </a:txBody>
                  <a:tcPr/>
                </a:tc>
              </a:tr>
              <a:tr h="198120">
                <a:tc>
                  <a:txBody>
                    <a:bodyPr/>
                    <a:lstStyle/>
                    <a:p>
                      <a:r>
                        <a:rPr lang="en-US" sz="1000" kern="1200" dirty="0" smtClean="0">
                          <a:solidFill>
                            <a:schemeClr val="dk1"/>
                          </a:solidFill>
                          <a:latin typeface="Cambria" pitchFamily="18" charset="0"/>
                          <a:ea typeface="+mn-ea"/>
                          <a:cs typeface="+mn-cs"/>
                        </a:rPr>
                        <a:t>Cable Length</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3.5 meters or as required </a:t>
                      </a:r>
                      <a:endParaRPr lang="en-US" sz="1000" dirty="0">
                        <a:latin typeface="Cambria" pitchFamily="18" charset="0"/>
                      </a:endParaRPr>
                    </a:p>
                  </a:txBody>
                  <a:tcPr/>
                </a:tc>
              </a:tr>
              <a:tr h="401320">
                <a:tc>
                  <a:txBody>
                    <a:bodyPr/>
                    <a:lstStyle/>
                    <a:p>
                      <a:r>
                        <a:rPr lang="en-US" sz="1000" kern="1200" dirty="0" smtClean="0">
                          <a:solidFill>
                            <a:schemeClr val="dk1"/>
                          </a:solidFill>
                          <a:latin typeface="Cambria" pitchFamily="18" charset="0"/>
                          <a:ea typeface="+mn-ea"/>
                          <a:cs typeface="+mn-cs"/>
                        </a:rPr>
                        <a:t>Sensor Construction </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PT 100 Resistances Elements in    </a:t>
                      </a:r>
                    </a:p>
                    <a:p>
                      <a:r>
                        <a:rPr lang="en-US" sz="1000" kern="1200" dirty="0" smtClean="0">
                          <a:solidFill>
                            <a:schemeClr val="dk1"/>
                          </a:solidFill>
                          <a:latin typeface="Cambria" pitchFamily="18" charset="0"/>
                          <a:ea typeface="+mn-ea"/>
                          <a:cs typeface="+mn-cs"/>
                        </a:rPr>
                        <a:t>One assembly</a:t>
                      </a:r>
                    </a:p>
                    <a:p>
                      <a:endParaRPr lang="en-US" sz="1000" dirty="0">
                        <a:latin typeface="Cambria" pitchFamily="18" charset="0"/>
                      </a:endParaRPr>
                    </a:p>
                  </a:txBody>
                  <a:tcPr/>
                </a:tc>
              </a:tr>
            </a:tbl>
          </a:graphicData>
        </a:graphic>
      </p:graphicFrame>
      <p:pic>
        <p:nvPicPr>
          <p:cNvPr id="12" name="Picture 5"/>
          <p:cNvPicPr>
            <a:picLocks noChangeAspect="1" noChangeArrowheads="1"/>
          </p:cNvPicPr>
          <p:nvPr/>
        </p:nvPicPr>
        <p:blipFill>
          <a:blip r:embed="rId3" cstate="print"/>
          <a:srcRect/>
          <a:stretch>
            <a:fillRect/>
          </a:stretch>
        </p:blipFill>
        <p:spPr bwMode="auto">
          <a:xfrm rot="16200000" flipH="1" flipV="1">
            <a:off x="7748016" y="6120384"/>
            <a:ext cx="402336" cy="201168"/>
          </a:xfrm>
          <a:prstGeom prst="rect">
            <a:avLst/>
          </a:prstGeom>
          <a:noFill/>
          <a:ln w="9525">
            <a:noFill/>
            <a:miter lim="800000"/>
            <a:headEnd/>
            <a:tailEnd/>
          </a:ln>
        </p:spPr>
      </p:pic>
      <p:pic>
        <p:nvPicPr>
          <p:cNvPr id="28" name="Picture 27"/>
          <p:cNvPicPr/>
          <p:nvPr/>
        </p:nvPicPr>
        <p:blipFill>
          <a:blip r:embed="rId4" cstate="print"/>
          <a:srcRect/>
          <a:stretch>
            <a:fillRect/>
          </a:stretch>
        </p:blipFill>
        <p:spPr bwMode="auto">
          <a:xfrm>
            <a:off x="1676400" y="381000"/>
            <a:ext cx="381000" cy="304800"/>
          </a:xfrm>
          <a:prstGeom prst="rect">
            <a:avLst/>
          </a:prstGeom>
          <a:noFill/>
          <a:ln w="9525">
            <a:noFill/>
            <a:miter lim="800000"/>
            <a:headEnd/>
            <a:tailEnd/>
          </a:ln>
        </p:spPr>
      </p:pic>
      <p:pic>
        <p:nvPicPr>
          <p:cNvPr id="17" name="Picture 4" descr="C:\Documents and Settings\Documentation\Desktop\rail photos\_68561220_train_story_pics_from_kashmir(21).jpg"/>
          <p:cNvPicPr>
            <a:picLocks noChangeAspect="1" noChangeArrowheads="1"/>
          </p:cNvPicPr>
          <p:nvPr/>
        </p:nvPicPr>
        <p:blipFill>
          <a:blip r:embed="rId5" cstate="print"/>
          <a:srcRect/>
          <a:stretch>
            <a:fillRect/>
          </a:stretch>
        </p:blipFill>
        <p:spPr bwMode="auto">
          <a:xfrm>
            <a:off x="914400" y="5943600"/>
            <a:ext cx="1143000" cy="914400"/>
          </a:xfrm>
          <a:prstGeom prst="rect">
            <a:avLst/>
          </a:prstGeom>
          <a:noFill/>
        </p:spPr>
      </p:pic>
      <p:pic>
        <p:nvPicPr>
          <p:cNvPr id="18" name="Picture 17" descr="C:\Documents and Settings\Documentation\Desktop\rail photos\9e6577790d8e92da13f7ca86bafeb5f5.jpg"/>
          <p:cNvPicPr>
            <a:picLocks noChangeAspect="1" noChangeArrowheads="1"/>
          </p:cNvPicPr>
          <p:nvPr/>
        </p:nvPicPr>
        <p:blipFill>
          <a:blip r:embed="rId6" cstate="print"/>
          <a:srcRect/>
          <a:stretch>
            <a:fillRect/>
          </a:stretch>
        </p:blipFill>
        <p:spPr bwMode="auto">
          <a:xfrm>
            <a:off x="2057400" y="5943600"/>
            <a:ext cx="1142999" cy="914400"/>
          </a:xfrm>
          <a:prstGeom prst="rect">
            <a:avLst/>
          </a:prstGeom>
          <a:noFill/>
        </p:spPr>
      </p:pic>
      <p:pic>
        <p:nvPicPr>
          <p:cNvPr id="20" name="Picture 1" descr="C:\Documents and Settings\Documentation\Desktop\rail photos\6101.1228412845.jpg"/>
          <p:cNvPicPr>
            <a:picLocks noChangeAspect="1" noChangeArrowheads="1"/>
          </p:cNvPicPr>
          <p:nvPr/>
        </p:nvPicPr>
        <p:blipFill>
          <a:blip r:embed="rId7" cstate="print"/>
          <a:srcRect/>
          <a:stretch>
            <a:fillRect/>
          </a:stretch>
        </p:blipFill>
        <p:spPr bwMode="auto">
          <a:xfrm>
            <a:off x="3200400" y="5943600"/>
            <a:ext cx="1143000" cy="914400"/>
          </a:xfrm>
          <a:prstGeom prst="rect">
            <a:avLst/>
          </a:prstGeom>
          <a:noFill/>
        </p:spPr>
      </p:pic>
      <p:pic>
        <p:nvPicPr>
          <p:cNvPr id="22" name="Picture 2" descr="C:\Documents and Settings\Documentation\Desktop\rail photos\wdp4.jpg"/>
          <p:cNvPicPr>
            <a:picLocks noChangeAspect="1" noChangeArrowheads="1"/>
          </p:cNvPicPr>
          <p:nvPr/>
        </p:nvPicPr>
        <p:blipFill>
          <a:blip r:embed="rId8" cstate="print"/>
          <a:srcRect/>
          <a:stretch>
            <a:fillRect/>
          </a:stretch>
        </p:blipFill>
        <p:spPr bwMode="auto">
          <a:xfrm>
            <a:off x="4343400" y="5943600"/>
            <a:ext cx="1263246" cy="914400"/>
          </a:xfrm>
          <a:prstGeom prst="rect">
            <a:avLst/>
          </a:prstGeom>
          <a:noFill/>
        </p:spPr>
      </p:pic>
      <p:pic>
        <p:nvPicPr>
          <p:cNvPr id="29" name="Picture 3" descr="C:\Documents and Settings\Documentation\Desktop\rail photos\4998782777_e48e0de196_z.jpg"/>
          <p:cNvPicPr>
            <a:picLocks noChangeAspect="1" noChangeArrowheads="1"/>
          </p:cNvPicPr>
          <p:nvPr/>
        </p:nvPicPr>
        <p:blipFill>
          <a:blip r:embed="rId9" cstate="print"/>
          <a:srcRect/>
          <a:stretch>
            <a:fillRect/>
          </a:stretch>
        </p:blipFill>
        <p:spPr bwMode="auto">
          <a:xfrm>
            <a:off x="5562600" y="5943601"/>
            <a:ext cx="1219200" cy="914400"/>
          </a:xfrm>
          <a:prstGeom prst="rect">
            <a:avLst/>
          </a:prstGeom>
          <a:noFill/>
        </p:spPr>
      </p:pic>
      <p:pic>
        <p:nvPicPr>
          <p:cNvPr id="30" name="Picture 5" descr="C:\Documents and Settings\Documentation\Desktop\rail photos\ICE3_in_Cologne.jpg"/>
          <p:cNvPicPr>
            <a:picLocks noChangeAspect="1" noChangeArrowheads="1"/>
          </p:cNvPicPr>
          <p:nvPr/>
        </p:nvPicPr>
        <p:blipFill>
          <a:blip r:embed="rId10" cstate="print"/>
          <a:srcRect/>
          <a:stretch>
            <a:fillRect/>
          </a:stretch>
        </p:blipFill>
        <p:spPr bwMode="auto">
          <a:xfrm>
            <a:off x="6781800" y="5943600"/>
            <a:ext cx="1222269" cy="914400"/>
          </a:xfrm>
          <a:prstGeom prst="rect">
            <a:avLst/>
          </a:prstGeom>
          <a:noFill/>
        </p:spPr>
      </p:pic>
      <p:pic>
        <p:nvPicPr>
          <p:cNvPr id="31" name="Picture 2" descr="D:\N&amp;S Logo.jpg"/>
          <p:cNvPicPr>
            <a:picLocks noChangeAspect="1" noChangeArrowheads="1"/>
          </p:cNvPicPr>
          <p:nvPr/>
        </p:nvPicPr>
        <p:blipFill>
          <a:blip r:embed="rId11" cstate="print"/>
          <a:srcRect/>
          <a:stretch>
            <a:fillRect/>
          </a:stretch>
        </p:blipFill>
        <p:spPr bwMode="auto">
          <a:xfrm>
            <a:off x="8077200" y="6019800"/>
            <a:ext cx="914400" cy="697523"/>
          </a:xfrm>
          <a:prstGeom prst="rect">
            <a:avLst/>
          </a:prstGeom>
          <a:noFill/>
        </p:spPr>
      </p:pic>
      <p:pic>
        <p:nvPicPr>
          <p:cNvPr id="91139" name="Picture 3"/>
          <p:cNvPicPr>
            <a:picLocks noChangeAspect="1" noChangeArrowheads="1"/>
          </p:cNvPicPr>
          <p:nvPr/>
        </p:nvPicPr>
        <p:blipFill>
          <a:blip r:embed="rId12" cstate="print"/>
          <a:srcRect/>
          <a:stretch>
            <a:fillRect/>
          </a:stretch>
        </p:blipFill>
        <p:spPr bwMode="auto">
          <a:xfrm>
            <a:off x="7086600" y="1524000"/>
            <a:ext cx="1600200" cy="1163303"/>
          </a:xfrm>
          <a:prstGeom prst="rect">
            <a:avLst/>
          </a:prstGeom>
          <a:noFill/>
          <a:ln w="9525">
            <a:noFill/>
            <a:miter lim="800000"/>
            <a:headEnd/>
            <a:tailEnd/>
          </a:ln>
        </p:spPr>
      </p:pic>
      <p:sp>
        <p:nvSpPr>
          <p:cNvPr id="21" name="Rectangle 20"/>
          <p:cNvSpPr/>
          <p:nvPr/>
        </p:nvSpPr>
        <p:spPr>
          <a:xfrm>
            <a:off x="7086600" y="990600"/>
            <a:ext cx="1475469"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TEST SETUP</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295400" y="228600"/>
            <a:ext cx="7848600" cy="461665"/>
          </a:xfrm>
          <a:prstGeom prst="rect">
            <a:avLst/>
          </a:prstGeom>
        </p:spPr>
        <p:txBody>
          <a:bodyPr wrap="square">
            <a:spAutoFit/>
          </a:bodyPr>
          <a:lstStyle/>
          <a:p>
            <a:pPr algn="ctr"/>
            <a:r>
              <a:rPr lang="en-US" sz="2400" b="1" dirty="0" smtClean="0">
                <a:latin typeface="Cambria" pitchFamily="18" charset="0"/>
              </a:rPr>
              <a:t>ENGINE TEMPERATURE SENSOR– NS1010.10</a:t>
            </a:r>
            <a:endParaRPr lang="en-US" sz="2400" b="1" dirty="0">
              <a:latin typeface="Cambria" pitchFamily="18" charset="0"/>
            </a:endParaRPr>
          </a:p>
        </p:txBody>
      </p:sp>
      <p:pic>
        <p:nvPicPr>
          <p:cNvPr id="36866" name="Picture 2" descr="D:\PHOTOS\product photo\20131127_135434.jpg"/>
          <p:cNvPicPr>
            <a:picLocks noChangeAspect="1" noChangeArrowheads="1"/>
          </p:cNvPicPr>
          <p:nvPr/>
        </p:nvPicPr>
        <p:blipFill>
          <a:blip r:embed="rId2" cstate="print"/>
          <a:srcRect/>
          <a:stretch>
            <a:fillRect/>
          </a:stretch>
        </p:blipFill>
        <p:spPr bwMode="auto">
          <a:xfrm>
            <a:off x="990600" y="685800"/>
            <a:ext cx="1943100" cy="2590800"/>
          </a:xfrm>
          <a:prstGeom prst="rect">
            <a:avLst/>
          </a:prstGeom>
          <a:noFill/>
        </p:spPr>
      </p:pic>
      <p:sp>
        <p:nvSpPr>
          <p:cNvPr id="36867" name="Rectangle 3"/>
          <p:cNvSpPr>
            <a:spLocks noChangeArrowheads="1"/>
          </p:cNvSpPr>
          <p:nvPr/>
        </p:nvSpPr>
        <p:spPr bwMode="auto">
          <a:xfrm>
            <a:off x="3124200" y="685800"/>
            <a:ext cx="37338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The NSSPT developed Temperature Sensor offers industry one of the most reliable accurate, portable, compact and robust methods of sensing wide ranges of temperature. The sensor is capable of meeting the requirements of MIL STD 202F and IEC 571. </a:t>
            </a:r>
            <a:endParaRPr kumimoji="0" lang="en-US" sz="1000" b="0" i="0" u="none" strike="noStrike" cap="none" normalizeH="0" baseline="0" dirty="0" smtClean="0">
              <a:ln>
                <a:noFill/>
              </a:ln>
              <a:solidFill>
                <a:schemeClr val="tx1"/>
              </a:solidFill>
              <a:effectLst/>
              <a:latin typeface="Cambria" pitchFamily="18" charset="0"/>
            </a:endParaRPr>
          </a:p>
        </p:txBody>
      </p:sp>
      <p:sp>
        <p:nvSpPr>
          <p:cNvPr id="36869" name="Rectangle 5"/>
          <p:cNvSpPr>
            <a:spLocks noChangeArrowheads="1"/>
          </p:cNvSpPr>
          <p:nvPr/>
        </p:nvSpPr>
        <p:spPr bwMode="auto">
          <a:xfrm>
            <a:off x="762000" y="4953000"/>
            <a:ext cx="4572000" cy="8617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Sensing of coolant temperature of compressor in locomotives.</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Sensing of Battery Box temperature.</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Air compressor temperature detection.</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Machine Conditioning Monitoring.</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Traction Converter Cooling Circuit.</a:t>
            </a:r>
            <a:endParaRPr kumimoji="0" lang="en-US" sz="1000" b="0" i="0" u="none" strike="noStrike" cap="none" normalizeH="0" baseline="0" dirty="0" smtClean="0">
              <a:ln>
                <a:noFill/>
              </a:ln>
              <a:solidFill>
                <a:schemeClr val="tx1"/>
              </a:solidFill>
              <a:effectLst/>
              <a:latin typeface="Cambria" pitchFamily="18" charset="0"/>
            </a:endParaRPr>
          </a:p>
        </p:txBody>
      </p:sp>
      <p:sp>
        <p:nvSpPr>
          <p:cNvPr id="10" name="Rectangle 9"/>
          <p:cNvSpPr/>
          <p:nvPr/>
        </p:nvSpPr>
        <p:spPr>
          <a:xfrm>
            <a:off x="762000" y="4572000"/>
            <a:ext cx="1634422"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APPLICATION</a:t>
            </a:r>
          </a:p>
        </p:txBody>
      </p:sp>
      <p:graphicFrame>
        <p:nvGraphicFramePr>
          <p:cNvPr id="13" name="Table 12"/>
          <p:cNvGraphicFramePr>
            <a:graphicFrameLocks noGrp="1"/>
          </p:cNvGraphicFramePr>
          <p:nvPr/>
        </p:nvGraphicFramePr>
        <p:xfrm>
          <a:off x="2971800" y="1524000"/>
          <a:ext cx="3352800" cy="3144520"/>
        </p:xfrm>
        <a:graphic>
          <a:graphicData uri="http://schemas.openxmlformats.org/drawingml/2006/table">
            <a:tbl>
              <a:tblPr firstRow="1" bandRow="1">
                <a:tableStyleId>{5C22544A-7EE6-4342-B048-85BDC9FD1C3A}</a:tableStyleId>
              </a:tblPr>
              <a:tblGrid>
                <a:gridCol w="1295400"/>
                <a:gridCol w="2057400"/>
              </a:tblGrid>
              <a:tr h="370840">
                <a:tc gridSpan="2">
                  <a:txBody>
                    <a:bodyPr/>
                    <a:lstStyle/>
                    <a:p>
                      <a:pPr algn="ctr"/>
                      <a:r>
                        <a:rPr lang="en-US" dirty="0" smtClean="0">
                          <a:latin typeface="Sylfaen" pitchFamily="18" charset="0"/>
                        </a:rPr>
                        <a:t>SPECIFICATION</a:t>
                      </a:r>
                      <a:endParaRPr lang="en-US" dirty="0">
                        <a:latin typeface="Sylfaen" pitchFamily="18" charset="0"/>
                      </a:endParaRPr>
                    </a:p>
                  </a:txBody>
                  <a:tcPr/>
                </a:tc>
                <a:tc hMerge="1">
                  <a:txBody>
                    <a:bodyPr/>
                    <a:lstStyle/>
                    <a:p>
                      <a:endParaRPr lang="en-US" dirty="0"/>
                    </a:p>
                  </a:txBody>
                  <a:tcPr/>
                </a:tc>
              </a:tr>
              <a:tr h="238760">
                <a:tc>
                  <a:txBody>
                    <a:bodyPr/>
                    <a:lstStyle/>
                    <a:p>
                      <a:r>
                        <a:rPr lang="en-US" sz="1000" b="1" kern="1200" dirty="0" smtClean="0">
                          <a:solidFill>
                            <a:schemeClr val="dk1"/>
                          </a:solidFill>
                          <a:latin typeface="Cambria" pitchFamily="18" charset="0"/>
                          <a:ea typeface="+mn-ea"/>
                          <a:cs typeface="+mn-cs"/>
                        </a:rPr>
                        <a:t>MATERIAL</a:t>
                      </a:r>
                      <a:endParaRPr lang="en-US" sz="1000" dirty="0">
                        <a:latin typeface="Cambria" pitchFamily="18" charset="0"/>
                      </a:endParaRPr>
                    </a:p>
                  </a:txBody>
                  <a:tcPr/>
                </a:tc>
                <a:tc>
                  <a:txBody>
                    <a:bodyPr/>
                    <a:lstStyle/>
                    <a:p>
                      <a:r>
                        <a:rPr lang="en-US" sz="1000" b="1" kern="1200" dirty="0" smtClean="0">
                          <a:solidFill>
                            <a:schemeClr val="dk1"/>
                          </a:solidFill>
                          <a:latin typeface="Cambria" pitchFamily="18" charset="0"/>
                          <a:ea typeface="+mn-ea"/>
                          <a:cs typeface="+mn-cs"/>
                        </a:rPr>
                        <a:t>Stainless steel SS304/316I/18-10</a:t>
                      </a:r>
                      <a:endParaRPr lang="en-US" sz="1000" dirty="0">
                        <a:latin typeface="Cambria" pitchFamily="18" charset="0"/>
                      </a:endParaRPr>
                    </a:p>
                  </a:txBody>
                  <a:tcPr/>
                </a:tc>
              </a:tr>
              <a:tr h="223520">
                <a:tc>
                  <a:txBody>
                    <a:bodyPr/>
                    <a:lstStyle/>
                    <a:p>
                      <a:r>
                        <a:rPr lang="en-US" sz="1000" kern="1200" dirty="0" smtClean="0">
                          <a:solidFill>
                            <a:schemeClr val="dk1"/>
                          </a:solidFill>
                          <a:latin typeface="Cambria" pitchFamily="18" charset="0"/>
                          <a:ea typeface="+mn-ea"/>
                          <a:cs typeface="+mn-cs"/>
                        </a:rPr>
                        <a:t>SENSOR</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-40°C to + 150°C</a:t>
                      </a:r>
                      <a:endParaRPr lang="en-US" sz="1000" dirty="0">
                        <a:latin typeface="Cambria" pitchFamily="18" charset="0"/>
                      </a:endParaRPr>
                    </a:p>
                  </a:txBody>
                  <a:tcPr/>
                </a:tc>
              </a:tr>
              <a:tr h="208280">
                <a:tc>
                  <a:txBody>
                    <a:bodyPr/>
                    <a:lstStyle/>
                    <a:p>
                      <a:r>
                        <a:rPr lang="en-US" sz="1000" kern="1200" dirty="0" smtClean="0">
                          <a:solidFill>
                            <a:schemeClr val="dk1"/>
                          </a:solidFill>
                          <a:latin typeface="Cambria" pitchFamily="18" charset="0"/>
                          <a:ea typeface="+mn-ea"/>
                          <a:cs typeface="+mn-cs"/>
                        </a:rPr>
                        <a:t>SENSOR RESISTANCE</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40000 +/-0.88% Ohms @ 25°C</a:t>
                      </a:r>
                      <a:endParaRPr lang="en-US" sz="1000" dirty="0">
                        <a:latin typeface="Cambria" pitchFamily="18" charset="0"/>
                      </a:endParaRPr>
                    </a:p>
                  </a:txBody>
                  <a:tcPr/>
                </a:tc>
              </a:tr>
              <a:tr h="269240">
                <a:tc>
                  <a:txBody>
                    <a:bodyPr/>
                    <a:lstStyle/>
                    <a:p>
                      <a:r>
                        <a:rPr lang="en-US" sz="1000" kern="1200" dirty="0" smtClean="0">
                          <a:solidFill>
                            <a:schemeClr val="dk1"/>
                          </a:solidFill>
                          <a:latin typeface="Cambria" pitchFamily="18" charset="0"/>
                          <a:ea typeface="+mn-ea"/>
                          <a:cs typeface="+mn-cs"/>
                        </a:rPr>
                        <a:t>AMBIENT TEMPERATURE</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-55°C to +150°C</a:t>
                      </a:r>
                      <a:endParaRPr lang="en-US" sz="1000" dirty="0">
                        <a:latin typeface="Cambria" pitchFamily="18" charset="0"/>
                      </a:endParaRPr>
                    </a:p>
                  </a:txBody>
                  <a:tcPr/>
                </a:tc>
              </a:tr>
              <a:tr h="381000">
                <a:tc>
                  <a:txBody>
                    <a:bodyPr/>
                    <a:lstStyle/>
                    <a:p>
                      <a:r>
                        <a:rPr lang="en-US" sz="1000" kern="1200" dirty="0" smtClean="0">
                          <a:solidFill>
                            <a:schemeClr val="dk1"/>
                          </a:solidFill>
                          <a:latin typeface="Cambria" pitchFamily="18" charset="0"/>
                          <a:ea typeface="+mn-ea"/>
                          <a:cs typeface="+mn-cs"/>
                        </a:rPr>
                        <a:t>RELATIVE HUMIDITY</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0-100%</a:t>
                      </a:r>
                      <a:endParaRPr lang="en-US" sz="1000" dirty="0">
                        <a:latin typeface="Cambria" pitchFamily="18" charset="0"/>
                      </a:endParaRPr>
                    </a:p>
                  </a:txBody>
                  <a:tcPr/>
                </a:tc>
              </a:tr>
              <a:tr h="213360">
                <a:tc>
                  <a:txBody>
                    <a:bodyPr/>
                    <a:lstStyle/>
                    <a:p>
                      <a:r>
                        <a:rPr lang="en-US" sz="1000" kern="1200" dirty="0" smtClean="0">
                          <a:solidFill>
                            <a:schemeClr val="dk1"/>
                          </a:solidFill>
                          <a:latin typeface="Cambria" pitchFamily="18" charset="0"/>
                          <a:ea typeface="+mn-ea"/>
                          <a:cs typeface="+mn-cs"/>
                        </a:rPr>
                        <a:t>MOUNTING THREAD</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¼ Inch NPTF Male</a:t>
                      </a:r>
                      <a:endParaRPr lang="en-US" sz="1000" dirty="0">
                        <a:latin typeface="Cambria" pitchFamily="18" charset="0"/>
                      </a:endParaRPr>
                    </a:p>
                  </a:txBody>
                  <a:tcPr/>
                </a:tc>
              </a:tr>
              <a:tr h="198120">
                <a:tc>
                  <a:txBody>
                    <a:bodyPr/>
                    <a:lstStyle/>
                    <a:p>
                      <a:r>
                        <a:rPr lang="en-US" sz="1000" kern="1200" dirty="0" smtClean="0">
                          <a:solidFill>
                            <a:schemeClr val="dk1"/>
                          </a:solidFill>
                          <a:latin typeface="Cambria" pitchFamily="18" charset="0"/>
                          <a:ea typeface="+mn-ea"/>
                          <a:cs typeface="+mn-cs"/>
                        </a:rPr>
                        <a:t>CONNECTORS</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2-Pin Amphenol</a:t>
                      </a:r>
                    </a:p>
                    <a:p>
                      <a:r>
                        <a:rPr lang="en-US" sz="1000" kern="1200" dirty="0" smtClean="0">
                          <a:solidFill>
                            <a:schemeClr val="dk1"/>
                          </a:solidFill>
                          <a:latin typeface="Cambria" pitchFamily="18" charset="0"/>
                          <a:ea typeface="+mn-ea"/>
                          <a:cs typeface="+mn-cs"/>
                        </a:rPr>
                        <a:t>97-3101A-10SL-4P(426) OR equivalent</a:t>
                      </a:r>
                      <a:endParaRPr lang="en-US" sz="1000" dirty="0">
                        <a:latin typeface="Cambria" pitchFamily="18" charset="0"/>
                      </a:endParaRPr>
                    </a:p>
                  </a:txBody>
                  <a:tcPr/>
                </a:tc>
              </a:tr>
            </a:tbl>
          </a:graphicData>
        </a:graphic>
      </p:graphicFrame>
      <p:pic>
        <p:nvPicPr>
          <p:cNvPr id="11" name="Picture 4"/>
          <p:cNvPicPr>
            <a:picLocks noChangeAspect="1" noChangeArrowheads="1"/>
          </p:cNvPicPr>
          <p:nvPr/>
        </p:nvPicPr>
        <p:blipFill>
          <a:blip r:embed="rId3" cstate="print"/>
          <a:srcRect/>
          <a:stretch>
            <a:fillRect/>
          </a:stretch>
        </p:blipFill>
        <p:spPr bwMode="auto">
          <a:xfrm>
            <a:off x="7924800" y="1752600"/>
            <a:ext cx="838200" cy="1990012"/>
          </a:xfrm>
          <a:prstGeom prst="rect">
            <a:avLst/>
          </a:prstGeom>
          <a:noFill/>
          <a:ln w="9525">
            <a:noFill/>
            <a:miter lim="800000"/>
            <a:headEnd/>
            <a:tailEnd/>
          </a:ln>
        </p:spPr>
      </p:pic>
      <p:pic>
        <p:nvPicPr>
          <p:cNvPr id="14" name="Picture 5"/>
          <p:cNvPicPr>
            <a:picLocks noChangeAspect="1" noChangeArrowheads="1"/>
          </p:cNvPicPr>
          <p:nvPr/>
        </p:nvPicPr>
        <p:blipFill>
          <a:blip r:embed="rId4" cstate="print"/>
          <a:srcRect/>
          <a:stretch>
            <a:fillRect/>
          </a:stretch>
        </p:blipFill>
        <p:spPr bwMode="auto">
          <a:xfrm rot="16200000" flipH="1" flipV="1">
            <a:off x="8433816" y="2310384"/>
            <a:ext cx="402336" cy="201168"/>
          </a:xfrm>
          <a:prstGeom prst="rect">
            <a:avLst/>
          </a:prstGeom>
          <a:noFill/>
          <a:ln w="9525">
            <a:noFill/>
            <a:miter lim="800000"/>
            <a:headEnd/>
            <a:tailEnd/>
          </a:ln>
        </p:spPr>
      </p:pic>
      <p:pic>
        <p:nvPicPr>
          <p:cNvPr id="15" name="Picture 7"/>
          <p:cNvPicPr>
            <a:picLocks noChangeAspect="1" noChangeArrowheads="1"/>
          </p:cNvPicPr>
          <p:nvPr/>
        </p:nvPicPr>
        <p:blipFill>
          <a:blip r:embed="rId5" cstate="print"/>
          <a:srcRect/>
          <a:stretch>
            <a:fillRect/>
          </a:stretch>
        </p:blipFill>
        <p:spPr bwMode="auto">
          <a:xfrm>
            <a:off x="6400800" y="3733800"/>
            <a:ext cx="1262063" cy="709484"/>
          </a:xfrm>
          <a:prstGeom prst="rect">
            <a:avLst/>
          </a:prstGeom>
          <a:noFill/>
          <a:ln w="9525">
            <a:noFill/>
            <a:miter lim="800000"/>
            <a:headEnd/>
            <a:tailEnd/>
          </a:ln>
        </p:spPr>
      </p:pic>
      <p:cxnSp>
        <p:nvCxnSpPr>
          <p:cNvPr id="17" name="Straight Connector 16"/>
          <p:cNvCxnSpPr/>
          <p:nvPr/>
        </p:nvCxnSpPr>
        <p:spPr>
          <a:xfrm>
            <a:off x="7391400" y="40386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flipV="1">
            <a:off x="7848600" y="1143000"/>
            <a:ext cx="0" cy="2895600"/>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flipH="1" flipV="1">
            <a:off x="7315200" y="990600"/>
            <a:ext cx="76200" cy="2895600"/>
          </a:xfrm>
          <a:prstGeom prst="line">
            <a:avLst/>
          </a:prstGeom>
        </p:spPr>
        <p:style>
          <a:lnRef idx="1">
            <a:schemeClr val="accent2"/>
          </a:lnRef>
          <a:fillRef idx="0">
            <a:schemeClr val="accent2"/>
          </a:fillRef>
          <a:effectRef idx="0">
            <a:schemeClr val="accent2"/>
          </a:effectRef>
          <a:fontRef idx="minor">
            <a:schemeClr val="tx1"/>
          </a:fontRef>
        </p:style>
      </p:cxnSp>
      <p:pic>
        <p:nvPicPr>
          <p:cNvPr id="68611" name="Picture 3"/>
          <p:cNvPicPr>
            <a:picLocks noChangeAspect="1" noChangeArrowheads="1"/>
          </p:cNvPicPr>
          <p:nvPr/>
        </p:nvPicPr>
        <p:blipFill>
          <a:blip r:embed="rId6" cstate="print"/>
          <a:srcRect/>
          <a:stretch>
            <a:fillRect/>
          </a:stretch>
        </p:blipFill>
        <p:spPr bwMode="auto">
          <a:xfrm rot="5400000" flipH="1">
            <a:off x="7623990" y="1748609"/>
            <a:ext cx="994088" cy="240069"/>
          </a:xfrm>
          <a:prstGeom prst="rect">
            <a:avLst/>
          </a:prstGeom>
          <a:noFill/>
          <a:ln w="9525">
            <a:noFill/>
            <a:miter lim="800000"/>
            <a:headEnd/>
            <a:tailEnd/>
          </a:ln>
        </p:spPr>
      </p:pic>
      <p:cxnSp>
        <p:nvCxnSpPr>
          <p:cNvPr id="25" name="Straight Connector 24"/>
          <p:cNvCxnSpPr/>
          <p:nvPr/>
        </p:nvCxnSpPr>
        <p:spPr>
          <a:xfrm flipH="1" flipV="1">
            <a:off x="8077200" y="990600"/>
            <a:ext cx="22840" cy="381000"/>
          </a:xfrm>
          <a:prstGeom prst="line">
            <a:avLst/>
          </a:prstGeom>
        </p:spPr>
        <p:style>
          <a:lnRef idx="2">
            <a:schemeClr val="dk1"/>
          </a:lnRef>
          <a:fillRef idx="0">
            <a:schemeClr val="dk1"/>
          </a:fillRef>
          <a:effectRef idx="1">
            <a:schemeClr val="dk1"/>
          </a:effectRef>
          <a:fontRef idx="minor">
            <a:schemeClr val="tx1"/>
          </a:fontRef>
        </p:style>
      </p:cxnSp>
      <p:cxnSp>
        <p:nvCxnSpPr>
          <p:cNvPr id="30" name="Straight Connector 29"/>
          <p:cNvCxnSpPr/>
          <p:nvPr/>
        </p:nvCxnSpPr>
        <p:spPr>
          <a:xfrm>
            <a:off x="7848600" y="1143000"/>
            <a:ext cx="228600" cy="0"/>
          </a:xfrm>
          <a:prstGeom prst="line">
            <a:avLst/>
          </a:prstGeom>
        </p:spPr>
        <p:style>
          <a:lnRef idx="1">
            <a:schemeClr val="dk1"/>
          </a:lnRef>
          <a:fillRef idx="0">
            <a:schemeClr val="dk1"/>
          </a:fillRef>
          <a:effectRef idx="0">
            <a:schemeClr val="dk1"/>
          </a:effectRef>
          <a:fontRef idx="minor">
            <a:schemeClr val="tx1"/>
          </a:fontRef>
        </p:style>
      </p:cxnSp>
      <p:cxnSp>
        <p:nvCxnSpPr>
          <p:cNvPr id="33" name="Straight Connector 32"/>
          <p:cNvCxnSpPr/>
          <p:nvPr/>
        </p:nvCxnSpPr>
        <p:spPr>
          <a:xfrm>
            <a:off x="7315200" y="990600"/>
            <a:ext cx="762000" cy="0"/>
          </a:xfrm>
          <a:prstGeom prst="line">
            <a:avLst/>
          </a:prstGeom>
        </p:spPr>
        <p:style>
          <a:lnRef idx="1">
            <a:schemeClr val="accent2"/>
          </a:lnRef>
          <a:fillRef idx="0">
            <a:schemeClr val="accent2"/>
          </a:fillRef>
          <a:effectRef idx="0">
            <a:schemeClr val="accent2"/>
          </a:effectRef>
          <a:fontRef idx="minor">
            <a:schemeClr val="tx1"/>
          </a:fontRef>
        </p:style>
      </p:cxnSp>
      <p:sp>
        <p:nvSpPr>
          <p:cNvPr id="39" name="Rectangle 38"/>
          <p:cNvSpPr/>
          <p:nvPr/>
        </p:nvSpPr>
        <p:spPr>
          <a:xfrm>
            <a:off x="6400800" y="4648200"/>
            <a:ext cx="2096087" cy="369332"/>
          </a:xfrm>
          <a:prstGeom prst="rect">
            <a:avLst/>
          </a:prstGeom>
        </p:spPr>
        <p:txBody>
          <a:bodyPr wrap="none">
            <a:spAutoFit/>
          </a:bodyPr>
          <a:lstStyle/>
          <a:p>
            <a:pPr lvl="0" algn="ctr" fontAlgn="base">
              <a:spcBef>
                <a:spcPct val="0"/>
              </a:spcBef>
              <a:spcAft>
                <a:spcPct val="0"/>
              </a:spcAft>
            </a:pPr>
            <a:r>
              <a:rPr lang="en-US" b="1" dirty="0" smtClean="0">
                <a:latin typeface="Cambria" pitchFamily="18" charset="0"/>
                <a:ea typeface="Calibri" pitchFamily="34" charset="0"/>
                <a:cs typeface="Tahoma" pitchFamily="34" charset="0"/>
              </a:rPr>
              <a:t>OUTER DRAWING </a:t>
            </a:r>
          </a:p>
        </p:txBody>
      </p:sp>
      <p:pic>
        <p:nvPicPr>
          <p:cNvPr id="68612" name="Picture 4"/>
          <p:cNvPicPr>
            <a:picLocks noChangeAspect="1" noChangeArrowheads="1"/>
          </p:cNvPicPr>
          <p:nvPr/>
        </p:nvPicPr>
        <p:blipFill>
          <a:blip r:embed="rId7" cstate="print"/>
          <a:srcRect/>
          <a:stretch>
            <a:fillRect/>
          </a:stretch>
        </p:blipFill>
        <p:spPr bwMode="auto">
          <a:xfrm>
            <a:off x="6324600" y="5105400"/>
            <a:ext cx="2324847" cy="689344"/>
          </a:xfrm>
          <a:prstGeom prst="rect">
            <a:avLst/>
          </a:prstGeom>
          <a:noFill/>
          <a:ln w="9525">
            <a:noFill/>
            <a:miter lim="800000"/>
            <a:headEnd/>
            <a:tailEnd/>
          </a:ln>
        </p:spPr>
      </p:pic>
      <p:pic>
        <p:nvPicPr>
          <p:cNvPr id="38" name="Picture 37"/>
          <p:cNvPicPr/>
          <p:nvPr/>
        </p:nvPicPr>
        <p:blipFill>
          <a:blip r:embed="rId8" cstate="print"/>
          <a:srcRect/>
          <a:stretch>
            <a:fillRect/>
          </a:stretch>
        </p:blipFill>
        <p:spPr bwMode="auto">
          <a:xfrm>
            <a:off x="1676400" y="304800"/>
            <a:ext cx="381000" cy="304800"/>
          </a:xfrm>
          <a:prstGeom prst="rect">
            <a:avLst/>
          </a:prstGeom>
          <a:noFill/>
          <a:ln w="9525">
            <a:noFill/>
            <a:miter lim="800000"/>
            <a:headEnd/>
            <a:tailEnd/>
          </a:ln>
        </p:spPr>
      </p:pic>
      <p:pic>
        <p:nvPicPr>
          <p:cNvPr id="28" name="Picture 4" descr="C:\Documents and Settings\Documentation\Desktop\rail photos\_68561220_train_story_pics_from_kashmir(21).jpg"/>
          <p:cNvPicPr>
            <a:picLocks noChangeAspect="1" noChangeArrowheads="1"/>
          </p:cNvPicPr>
          <p:nvPr/>
        </p:nvPicPr>
        <p:blipFill>
          <a:blip r:embed="rId9" cstate="print"/>
          <a:srcRect/>
          <a:stretch>
            <a:fillRect/>
          </a:stretch>
        </p:blipFill>
        <p:spPr bwMode="auto">
          <a:xfrm>
            <a:off x="914400" y="5943600"/>
            <a:ext cx="1143000" cy="914400"/>
          </a:xfrm>
          <a:prstGeom prst="rect">
            <a:avLst/>
          </a:prstGeom>
          <a:noFill/>
        </p:spPr>
      </p:pic>
      <p:pic>
        <p:nvPicPr>
          <p:cNvPr id="40" name="Picture 39" descr="C:\Documents and Settings\Documentation\Desktop\rail photos\9e6577790d8e92da13f7ca86bafeb5f5.jpg"/>
          <p:cNvPicPr>
            <a:picLocks noChangeAspect="1" noChangeArrowheads="1"/>
          </p:cNvPicPr>
          <p:nvPr/>
        </p:nvPicPr>
        <p:blipFill>
          <a:blip r:embed="rId10" cstate="print"/>
          <a:srcRect/>
          <a:stretch>
            <a:fillRect/>
          </a:stretch>
        </p:blipFill>
        <p:spPr bwMode="auto">
          <a:xfrm>
            <a:off x="2057400" y="5943600"/>
            <a:ext cx="1142999" cy="914400"/>
          </a:xfrm>
          <a:prstGeom prst="rect">
            <a:avLst/>
          </a:prstGeom>
          <a:noFill/>
        </p:spPr>
      </p:pic>
      <p:pic>
        <p:nvPicPr>
          <p:cNvPr id="41" name="Picture 1" descr="C:\Documents and Settings\Documentation\Desktop\rail photos\6101.1228412845.jpg"/>
          <p:cNvPicPr>
            <a:picLocks noChangeAspect="1" noChangeArrowheads="1"/>
          </p:cNvPicPr>
          <p:nvPr/>
        </p:nvPicPr>
        <p:blipFill>
          <a:blip r:embed="rId11" cstate="print"/>
          <a:srcRect/>
          <a:stretch>
            <a:fillRect/>
          </a:stretch>
        </p:blipFill>
        <p:spPr bwMode="auto">
          <a:xfrm>
            <a:off x="3200400" y="5943600"/>
            <a:ext cx="1143000" cy="914400"/>
          </a:xfrm>
          <a:prstGeom prst="rect">
            <a:avLst/>
          </a:prstGeom>
          <a:noFill/>
        </p:spPr>
      </p:pic>
      <p:pic>
        <p:nvPicPr>
          <p:cNvPr id="42" name="Picture 2" descr="C:\Documents and Settings\Documentation\Desktop\rail photos\wdp4.jpg"/>
          <p:cNvPicPr>
            <a:picLocks noChangeAspect="1" noChangeArrowheads="1"/>
          </p:cNvPicPr>
          <p:nvPr/>
        </p:nvPicPr>
        <p:blipFill>
          <a:blip r:embed="rId12" cstate="print"/>
          <a:srcRect/>
          <a:stretch>
            <a:fillRect/>
          </a:stretch>
        </p:blipFill>
        <p:spPr bwMode="auto">
          <a:xfrm>
            <a:off x="4343400" y="5943600"/>
            <a:ext cx="1263246" cy="914400"/>
          </a:xfrm>
          <a:prstGeom prst="rect">
            <a:avLst/>
          </a:prstGeom>
          <a:noFill/>
        </p:spPr>
      </p:pic>
      <p:pic>
        <p:nvPicPr>
          <p:cNvPr id="43" name="Picture 3" descr="C:\Documents and Settings\Documentation\Desktop\rail photos\4998782777_e48e0de196_z.jpg"/>
          <p:cNvPicPr>
            <a:picLocks noChangeAspect="1" noChangeArrowheads="1"/>
          </p:cNvPicPr>
          <p:nvPr/>
        </p:nvPicPr>
        <p:blipFill>
          <a:blip r:embed="rId13" cstate="print"/>
          <a:srcRect/>
          <a:stretch>
            <a:fillRect/>
          </a:stretch>
        </p:blipFill>
        <p:spPr bwMode="auto">
          <a:xfrm>
            <a:off x="5562600" y="5943601"/>
            <a:ext cx="1219200" cy="914400"/>
          </a:xfrm>
          <a:prstGeom prst="rect">
            <a:avLst/>
          </a:prstGeom>
          <a:noFill/>
        </p:spPr>
      </p:pic>
      <p:pic>
        <p:nvPicPr>
          <p:cNvPr id="44" name="Picture 5" descr="C:\Documents and Settings\Documentation\Desktop\rail photos\ICE3_in_Cologne.jpg"/>
          <p:cNvPicPr>
            <a:picLocks noChangeAspect="1" noChangeArrowheads="1"/>
          </p:cNvPicPr>
          <p:nvPr/>
        </p:nvPicPr>
        <p:blipFill>
          <a:blip r:embed="rId14" cstate="print"/>
          <a:srcRect/>
          <a:stretch>
            <a:fillRect/>
          </a:stretch>
        </p:blipFill>
        <p:spPr bwMode="auto">
          <a:xfrm>
            <a:off x="6781800" y="5943600"/>
            <a:ext cx="1222269" cy="914400"/>
          </a:xfrm>
          <a:prstGeom prst="rect">
            <a:avLst/>
          </a:prstGeom>
          <a:noFill/>
        </p:spPr>
      </p:pic>
      <p:pic>
        <p:nvPicPr>
          <p:cNvPr id="45" name="Picture 2" descr="D:\N&amp;S Logo.jpg"/>
          <p:cNvPicPr>
            <a:picLocks noChangeAspect="1" noChangeArrowheads="1"/>
          </p:cNvPicPr>
          <p:nvPr/>
        </p:nvPicPr>
        <p:blipFill>
          <a:blip r:embed="rId15"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Documents and Settings\Documentation\Desktop\rail photos\_68561220_train_story_pics_from_kashmir(21).jpg"/>
          <p:cNvPicPr>
            <a:picLocks noChangeAspect="1" noChangeArrowheads="1"/>
          </p:cNvPicPr>
          <p:nvPr/>
        </p:nvPicPr>
        <p:blipFill>
          <a:blip r:embed="rId2" cstate="print"/>
          <a:srcRect/>
          <a:stretch>
            <a:fillRect/>
          </a:stretch>
        </p:blipFill>
        <p:spPr bwMode="auto">
          <a:xfrm>
            <a:off x="914400" y="5943600"/>
            <a:ext cx="1143000" cy="914400"/>
          </a:xfrm>
          <a:prstGeom prst="rect">
            <a:avLst/>
          </a:prstGeom>
          <a:noFill/>
        </p:spPr>
      </p:pic>
      <p:pic>
        <p:nvPicPr>
          <p:cNvPr id="5" name="Picture 4" descr="C:\Documents and Settings\Documentation\Desktop\rail photos\9e6577790d8e92da13f7ca86bafeb5f5.jpg"/>
          <p:cNvPicPr>
            <a:picLocks noChangeAspect="1" noChangeArrowheads="1"/>
          </p:cNvPicPr>
          <p:nvPr/>
        </p:nvPicPr>
        <p:blipFill>
          <a:blip r:embed="rId3" cstate="print"/>
          <a:srcRect/>
          <a:stretch>
            <a:fillRect/>
          </a:stretch>
        </p:blipFill>
        <p:spPr bwMode="auto">
          <a:xfrm>
            <a:off x="2057400" y="5943600"/>
            <a:ext cx="1142999" cy="914400"/>
          </a:xfrm>
          <a:prstGeom prst="rect">
            <a:avLst/>
          </a:prstGeom>
          <a:noFill/>
        </p:spPr>
      </p:pic>
      <p:pic>
        <p:nvPicPr>
          <p:cNvPr id="6" name="Picture 1" descr="C:\Documents and Settings\Documentation\Desktop\rail photos\6101.1228412845.jpg"/>
          <p:cNvPicPr>
            <a:picLocks noChangeAspect="1" noChangeArrowheads="1"/>
          </p:cNvPicPr>
          <p:nvPr/>
        </p:nvPicPr>
        <p:blipFill>
          <a:blip r:embed="rId4" cstate="print"/>
          <a:srcRect/>
          <a:stretch>
            <a:fillRect/>
          </a:stretch>
        </p:blipFill>
        <p:spPr bwMode="auto">
          <a:xfrm>
            <a:off x="3200400" y="5943600"/>
            <a:ext cx="1143000" cy="914400"/>
          </a:xfrm>
          <a:prstGeom prst="rect">
            <a:avLst/>
          </a:prstGeom>
          <a:noFill/>
        </p:spPr>
      </p:pic>
      <p:pic>
        <p:nvPicPr>
          <p:cNvPr id="7" name="Picture 2" descr="C:\Documents and Settings\Documentation\Desktop\rail photos\wdp4.jpg"/>
          <p:cNvPicPr>
            <a:picLocks noChangeAspect="1" noChangeArrowheads="1"/>
          </p:cNvPicPr>
          <p:nvPr/>
        </p:nvPicPr>
        <p:blipFill>
          <a:blip r:embed="rId5" cstate="print"/>
          <a:srcRect/>
          <a:stretch>
            <a:fillRect/>
          </a:stretch>
        </p:blipFill>
        <p:spPr bwMode="auto">
          <a:xfrm>
            <a:off x="4343400" y="5943600"/>
            <a:ext cx="1263246" cy="914400"/>
          </a:xfrm>
          <a:prstGeom prst="rect">
            <a:avLst/>
          </a:prstGeom>
          <a:noFill/>
        </p:spPr>
      </p:pic>
      <p:pic>
        <p:nvPicPr>
          <p:cNvPr id="9" name="Picture 3" descr="C:\Documents and Settings\Documentation\Desktop\rail photos\4998782777_e48e0de196_z.jpg"/>
          <p:cNvPicPr>
            <a:picLocks noChangeAspect="1" noChangeArrowheads="1"/>
          </p:cNvPicPr>
          <p:nvPr/>
        </p:nvPicPr>
        <p:blipFill>
          <a:blip r:embed="rId6" cstate="print"/>
          <a:srcRect/>
          <a:stretch>
            <a:fillRect/>
          </a:stretch>
        </p:blipFill>
        <p:spPr bwMode="auto">
          <a:xfrm>
            <a:off x="5562600" y="5943601"/>
            <a:ext cx="1219200" cy="914400"/>
          </a:xfrm>
          <a:prstGeom prst="rect">
            <a:avLst/>
          </a:prstGeom>
          <a:noFill/>
        </p:spPr>
      </p:pic>
      <p:pic>
        <p:nvPicPr>
          <p:cNvPr id="10" name="Picture 5" descr="C:\Documents and Settings\Documentation\Desktop\rail photos\ICE3_in_Cologne.jpg"/>
          <p:cNvPicPr>
            <a:picLocks noChangeAspect="1" noChangeArrowheads="1"/>
          </p:cNvPicPr>
          <p:nvPr/>
        </p:nvPicPr>
        <p:blipFill>
          <a:blip r:embed="rId7" cstate="print"/>
          <a:srcRect/>
          <a:stretch>
            <a:fillRect/>
          </a:stretch>
        </p:blipFill>
        <p:spPr bwMode="auto">
          <a:xfrm>
            <a:off x="6781800" y="5943600"/>
            <a:ext cx="1222269" cy="914400"/>
          </a:xfrm>
          <a:prstGeom prst="rect">
            <a:avLst/>
          </a:prstGeom>
          <a:noFill/>
        </p:spPr>
      </p:pic>
      <p:pic>
        <p:nvPicPr>
          <p:cNvPr id="11" name="Picture 2" descr="D:\N&amp;S Logo.jpg"/>
          <p:cNvPicPr>
            <a:picLocks noChangeAspect="1" noChangeArrowheads="1"/>
          </p:cNvPicPr>
          <p:nvPr/>
        </p:nvPicPr>
        <p:blipFill>
          <a:blip r:embed="rId8" cstate="print"/>
          <a:srcRect/>
          <a:stretch>
            <a:fillRect/>
          </a:stretch>
        </p:blipFill>
        <p:spPr bwMode="auto">
          <a:xfrm>
            <a:off x="8077200" y="6019800"/>
            <a:ext cx="914400" cy="697523"/>
          </a:xfrm>
          <a:prstGeom prst="rect">
            <a:avLst/>
          </a:prstGeom>
          <a:noFill/>
        </p:spPr>
      </p:pic>
      <p:pic>
        <p:nvPicPr>
          <p:cNvPr id="12" name="Picture 1" descr="C:\Documents and Settings\Documentation\Desktop\rail photos\WDP4-20066.jpg"/>
          <p:cNvPicPr>
            <a:picLocks noChangeAspect="1" noChangeArrowheads="1"/>
          </p:cNvPicPr>
          <p:nvPr/>
        </p:nvPicPr>
        <p:blipFill>
          <a:blip r:embed="rId9" cstate="print"/>
          <a:srcRect/>
          <a:stretch>
            <a:fillRect/>
          </a:stretch>
        </p:blipFill>
        <p:spPr bwMode="auto">
          <a:xfrm>
            <a:off x="914400" y="0"/>
            <a:ext cx="8229600" cy="5943600"/>
          </a:xfrm>
          <a:prstGeom prst="rect">
            <a:avLst/>
          </a:prstGeom>
          <a:noFill/>
        </p:spPr>
      </p:pic>
      <p:sp>
        <p:nvSpPr>
          <p:cNvPr id="13" name="Rectangle 3"/>
          <p:cNvSpPr>
            <a:spLocks noChangeArrowheads="1"/>
          </p:cNvSpPr>
          <p:nvPr/>
        </p:nvSpPr>
        <p:spPr bwMode="auto">
          <a:xfrm>
            <a:off x="914400" y="3886200"/>
            <a:ext cx="8229600"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400" b="1" dirty="0" smtClean="0">
                <a:solidFill>
                  <a:schemeClr val="bg1"/>
                </a:solidFill>
                <a:latin typeface="Cambria" pitchFamily="18" charset="0"/>
              </a:rPr>
              <a:t>DIESEL  LOCOMOTIVE – SPEED SENSORS/ RADAR ASSY</a:t>
            </a:r>
            <a:r>
              <a:rPr lang="en-US" sz="2800" b="1" dirty="0" smtClean="0">
                <a:solidFill>
                  <a:schemeClr val="bg1"/>
                </a:solidFill>
                <a:latin typeface="Cambria"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lang="en-US" sz="1600" b="1" dirty="0" smtClean="0">
              <a:solidFill>
                <a:schemeClr val="bg1"/>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solidFill>
                  <a:schemeClr val="bg1"/>
                </a:solidFill>
                <a:latin typeface="Cambria" pitchFamily="18" charset="0"/>
              </a:rPr>
              <a:t>		1-  Sensor Turbo Speed – NS1020.06</a:t>
            </a:r>
          </a:p>
          <a:p>
            <a:pPr fontAlgn="base">
              <a:spcBef>
                <a:spcPct val="0"/>
              </a:spcBef>
              <a:spcAft>
                <a:spcPct val="0"/>
              </a:spcAft>
            </a:pPr>
            <a:r>
              <a:rPr lang="en-US" b="1" dirty="0" smtClean="0">
                <a:solidFill>
                  <a:schemeClr val="bg1"/>
                </a:solidFill>
                <a:latin typeface="Cambria" pitchFamily="18" charset="0"/>
              </a:rPr>
              <a:t>		2- Pick Up Magnetic Speed Sensor – NS1020.05</a:t>
            </a:r>
          </a:p>
          <a:p>
            <a:pPr fontAlgn="base">
              <a:spcBef>
                <a:spcPct val="0"/>
              </a:spcBef>
              <a:spcAft>
                <a:spcPct val="0"/>
              </a:spcAft>
            </a:pPr>
            <a:r>
              <a:rPr lang="en-US" b="1" dirty="0" smtClean="0">
                <a:solidFill>
                  <a:schemeClr val="bg1"/>
                </a:solidFill>
                <a:latin typeface="Cambria" pitchFamily="18" charset="0"/>
              </a:rPr>
              <a:t>		3- Magnetic Speed Sensor– NS1020.04</a:t>
            </a:r>
          </a:p>
          <a:p>
            <a:pPr fontAlgn="base">
              <a:spcBef>
                <a:spcPct val="0"/>
              </a:spcBef>
              <a:spcAft>
                <a:spcPct val="0"/>
              </a:spcAft>
            </a:pPr>
            <a:r>
              <a:rPr lang="en-US" b="1" dirty="0" smtClean="0">
                <a:solidFill>
                  <a:schemeClr val="bg1"/>
                </a:solidFill>
                <a:latin typeface="Cambria" pitchFamily="18" charset="0"/>
              </a:rPr>
              <a:t>		4- Radar Assembly – NS1020.07</a:t>
            </a:r>
          </a:p>
          <a:p>
            <a:pPr fontAlgn="base">
              <a:spcBef>
                <a:spcPct val="0"/>
              </a:spcBef>
              <a:spcAft>
                <a:spcPct val="0"/>
              </a:spcAft>
            </a:pPr>
            <a:endParaRPr lang="en-US" b="1" dirty="0" smtClean="0">
              <a:solidFill>
                <a:schemeClr val="bg1"/>
              </a:solidFill>
              <a:latin typeface="Cambria" pitchFamily="18" charset="0"/>
            </a:endParaRPr>
          </a:p>
          <a:p>
            <a:pPr fontAlgn="base">
              <a:spcBef>
                <a:spcPct val="0"/>
              </a:spcBef>
              <a:spcAft>
                <a:spcPct val="0"/>
              </a:spcAft>
            </a:pPr>
            <a:endParaRPr lang="en-US" b="1" dirty="0" smtClean="0">
              <a:solidFill>
                <a:schemeClr val="bg1"/>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3200" b="1" dirty="0" smtClean="0">
              <a:solidFill>
                <a:srgbClr val="00B0F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3200" b="1" dirty="0" smtClean="0">
              <a:solidFill>
                <a:srgbClr val="00B0F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solidFill>
                  <a:srgbClr val="00B0F0"/>
                </a:solidFill>
                <a:latin typeface="Cambria" pitchFamily="18" charset="0"/>
              </a:rPr>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66800" y="152400"/>
            <a:ext cx="7848600" cy="461665"/>
          </a:xfrm>
          <a:prstGeom prst="rect">
            <a:avLst/>
          </a:prstGeom>
        </p:spPr>
        <p:txBody>
          <a:bodyPr wrap="square">
            <a:spAutoFit/>
          </a:bodyPr>
          <a:lstStyle/>
          <a:p>
            <a:pPr algn="ctr"/>
            <a:r>
              <a:rPr lang="en-US" sz="2400" b="1" dirty="0" smtClean="0">
                <a:latin typeface="Cambria" pitchFamily="18" charset="0"/>
              </a:rPr>
              <a:t>SENSOR TURBO SPEED – NS1020.06</a:t>
            </a:r>
            <a:endParaRPr lang="en-US" sz="2400" b="1" dirty="0">
              <a:latin typeface="Cambria" pitchFamily="18" charset="0"/>
            </a:endParaRPr>
          </a:p>
        </p:txBody>
      </p:sp>
      <p:pic>
        <p:nvPicPr>
          <p:cNvPr id="37890" name="Picture 2" descr="D:\PHOTOS\product photo\20131127_135918.jpg"/>
          <p:cNvPicPr>
            <a:picLocks noChangeAspect="1" noChangeArrowheads="1"/>
          </p:cNvPicPr>
          <p:nvPr/>
        </p:nvPicPr>
        <p:blipFill>
          <a:blip r:embed="rId3" cstate="print"/>
          <a:srcRect/>
          <a:stretch>
            <a:fillRect/>
          </a:stretch>
        </p:blipFill>
        <p:spPr bwMode="auto">
          <a:xfrm>
            <a:off x="914400" y="685800"/>
            <a:ext cx="1981200" cy="2641600"/>
          </a:xfrm>
          <a:prstGeom prst="rect">
            <a:avLst/>
          </a:prstGeom>
          <a:noFill/>
        </p:spPr>
      </p:pic>
      <p:sp>
        <p:nvSpPr>
          <p:cNvPr id="37891" name="Rectangle 3"/>
          <p:cNvSpPr>
            <a:spLocks noChangeArrowheads="1"/>
          </p:cNvSpPr>
          <p:nvPr/>
        </p:nvSpPr>
        <p:spPr bwMode="auto">
          <a:xfrm>
            <a:off x="2895600" y="685800"/>
            <a:ext cx="35814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NSSPT developed Turbo Speed Sensor is used in Diesel Electric Locomotive for control Circuitry. </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The device with both the terminals tied together will withstand the voltage of 500 V AC, </a:t>
            </a:r>
            <a:r>
              <a:rPr kumimoji="0" lang="en-US" sz="1000" b="0" i="0" u="none" strike="noStrike" cap="none" normalizeH="0" baseline="0" dirty="0" err="1" smtClean="0">
                <a:ln>
                  <a:noFill/>
                </a:ln>
                <a:solidFill>
                  <a:schemeClr val="tx1"/>
                </a:solidFill>
                <a:effectLst/>
                <a:latin typeface="Cambria" pitchFamily="18" charset="0"/>
                <a:ea typeface="Calibri" pitchFamily="34" charset="0"/>
                <a:cs typeface="Tahoma" pitchFamily="34" charset="0"/>
              </a:rPr>
              <a:t>rms</a:t>
            </a: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 60 Hz to case for one minute. The maximum rate of application of voltage is 100 V AC </a:t>
            </a:r>
            <a:r>
              <a:rPr kumimoji="0" lang="en-US" sz="1000" b="0" i="0" u="none" strike="noStrike" cap="none" normalizeH="0" baseline="0" dirty="0" err="1" smtClean="0">
                <a:ln>
                  <a:noFill/>
                </a:ln>
                <a:solidFill>
                  <a:schemeClr val="tx1"/>
                </a:solidFill>
                <a:effectLst/>
                <a:latin typeface="Cambria" pitchFamily="18" charset="0"/>
                <a:ea typeface="Calibri" pitchFamily="34" charset="0"/>
                <a:cs typeface="Tahoma" pitchFamily="34" charset="0"/>
              </a:rPr>
              <a:t>rms</a:t>
            </a: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 sec.</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The materials used are inherently non- nutrient to fungus and shall not blister, crack, outgas, blow or exhibit other immediate or latent defects that adversely affect storage, operation or environmental capabilities of these devices. </a:t>
            </a:r>
            <a:endParaRPr kumimoji="0" lang="en-US" sz="1000" b="0" i="0" u="none" strike="noStrike" cap="none" normalizeH="0" baseline="0" dirty="0" smtClean="0">
              <a:ln>
                <a:noFill/>
              </a:ln>
              <a:solidFill>
                <a:schemeClr val="tx1"/>
              </a:solidFill>
              <a:effectLst/>
              <a:latin typeface="Cambria" pitchFamily="18" charset="0"/>
            </a:endParaRPr>
          </a:p>
        </p:txBody>
      </p:sp>
      <p:sp>
        <p:nvSpPr>
          <p:cNvPr id="37892" name="Rectangle 4"/>
          <p:cNvSpPr>
            <a:spLocks noChangeArrowheads="1"/>
          </p:cNvSpPr>
          <p:nvPr/>
        </p:nvSpPr>
        <p:spPr bwMode="auto">
          <a:xfrm>
            <a:off x="838200" y="5410200"/>
            <a:ext cx="7924800" cy="5539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Specially designed for the complete versatility of speed sensing</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Small, Robust easy to install.</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Designed for use in harsh working environment and</a:t>
            </a:r>
            <a:r>
              <a:rPr kumimoji="0" lang="en-US" sz="1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hazardous </a:t>
            </a: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areas.</a:t>
            </a:r>
            <a:endParaRPr kumimoji="0" lang="en-US" sz="1000" b="0" i="0" u="none" strike="noStrike" cap="none" normalizeH="0" baseline="0" dirty="0" smtClean="0">
              <a:ln>
                <a:noFill/>
              </a:ln>
              <a:solidFill>
                <a:schemeClr val="tx1"/>
              </a:solidFill>
              <a:effectLst/>
              <a:latin typeface="Cambria" pitchFamily="18" charset="0"/>
            </a:endParaRPr>
          </a:p>
        </p:txBody>
      </p:sp>
      <p:sp>
        <p:nvSpPr>
          <p:cNvPr id="11" name="Rectangle 10"/>
          <p:cNvSpPr/>
          <p:nvPr/>
        </p:nvSpPr>
        <p:spPr>
          <a:xfrm>
            <a:off x="838200" y="4953000"/>
            <a:ext cx="1281698"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FEATURES</a:t>
            </a:r>
          </a:p>
        </p:txBody>
      </p:sp>
      <p:pic>
        <p:nvPicPr>
          <p:cNvPr id="37893" name="Picture 5" descr="D:\PHOTOS\TURBO SPEED PHOTOS\DSC09163.JPG"/>
          <p:cNvPicPr>
            <a:picLocks noChangeAspect="1" noChangeArrowheads="1"/>
          </p:cNvPicPr>
          <p:nvPr/>
        </p:nvPicPr>
        <p:blipFill>
          <a:blip r:embed="rId4" cstate="print"/>
          <a:srcRect/>
          <a:stretch>
            <a:fillRect/>
          </a:stretch>
        </p:blipFill>
        <p:spPr bwMode="auto">
          <a:xfrm>
            <a:off x="914400" y="3429000"/>
            <a:ext cx="2159000" cy="1619250"/>
          </a:xfrm>
          <a:prstGeom prst="rect">
            <a:avLst/>
          </a:prstGeom>
          <a:noFill/>
        </p:spPr>
      </p:pic>
      <p:graphicFrame>
        <p:nvGraphicFramePr>
          <p:cNvPr id="13" name="Table 12"/>
          <p:cNvGraphicFramePr>
            <a:graphicFrameLocks noGrp="1"/>
          </p:cNvGraphicFramePr>
          <p:nvPr/>
        </p:nvGraphicFramePr>
        <p:xfrm>
          <a:off x="3124200" y="2819400"/>
          <a:ext cx="3352800" cy="2255520"/>
        </p:xfrm>
        <a:graphic>
          <a:graphicData uri="http://schemas.openxmlformats.org/drawingml/2006/table">
            <a:tbl>
              <a:tblPr firstRow="1" bandRow="1">
                <a:tableStyleId>{5C22544A-7EE6-4342-B048-85BDC9FD1C3A}</a:tableStyleId>
              </a:tblPr>
              <a:tblGrid>
                <a:gridCol w="1295400"/>
                <a:gridCol w="2057400"/>
              </a:tblGrid>
              <a:tr h="370840">
                <a:tc gridSpan="2">
                  <a:txBody>
                    <a:bodyPr/>
                    <a:lstStyle/>
                    <a:p>
                      <a:pPr algn="ctr"/>
                      <a:r>
                        <a:rPr lang="en-US" dirty="0" smtClean="0">
                          <a:latin typeface="Sylfaen" pitchFamily="18" charset="0"/>
                        </a:rPr>
                        <a:t>SPECIFICATION</a:t>
                      </a:r>
                      <a:endParaRPr lang="en-US" dirty="0">
                        <a:latin typeface="Sylfaen" pitchFamily="18" charset="0"/>
                      </a:endParaRPr>
                    </a:p>
                  </a:txBody>
                  <a:tcPr/>
                </a:tc>
                <a:tc hMerge="1">
                  <a:txBody>
                    <a:bodyPr/>
                    <a:lstStyle/>
                    <a:p>
                      <a:endParaRPr lang="en-US" dirty="0"/>
                    </a:p>
                  </a:txBody>
                  <a:tcPr/>
                </a:tc>
              </a:tr>
              <a:tr h="238760">
                <a:tc>
                  <a:txBody>
                    <a:bodyPr/>
                    <a:lstStyle/>
                    <a:p>
                      <a:r>
                        <a:rPr lang="en-US" sz="1000" dirty="0" smtClean="0">
                          <a:latin typeface="Cambria" pitchFamily="18" charset="0"/>
                        </a:rPr>
                        <a:t>PARAMETER</a:t>
                      </a:r>
                      <a:endParaRPr lang="en-US" sz="1000" dirty="0">
                        <a:latin typeface="Cambria" pitchFamily="18" charset="0"/>
                      </a:endParaRPr>
                    </a:p>
                  </a:txBody>
                  <a:tcPr/>
                </a:tc>
                <a:tc>
                  <a:txBody>
                    <a:bodyPr/>
                    <a:lstStyle/>
                    <a:p>
                      <a:r>
                        <a:rPr lang="en-US" sz="1000" dirty="0" smtClean="0">
                          <a:latin typeface="Cambria" pitchFamily="18" charset="0"/>
                        </a:rPr>
                        <a:t>VALUE </a:t>
                      </a:r>
                      <a:endParaRPr lang="en-US" sz="1000" dirty="0">
                        <a:latin typeface="Cambria" pitchFamily="18" charset="0"/>
                      </a:endParaRPr>
                    </a:p>
                  </a:txBody>
                  <a:tcPr/>
                </a:tc>
              </a:tr>
              <a:tr h="223520">
                <a:tc>
                  <a:txBody>
                    <a:bodyPr/>
                    <a:lstStyle/>
                    <a:p>
                      <a:r>
                        <a:rPr lang="en-US" sz="1000" dirty="0" smtClean="0">
                          <a:latin typeface="Cambria" pitchFamily="18" charset="0"/>
                        </a:rPr>
                        <a:t>Out</a:t>
                      </a:r>
                      <a:r>
                        <a:rPr lang="en-US" sz="1000" baseline="0" dirty="0" smtClean="0">
                          <a:latin typeface="Cambria" pitchFamily="18" charset="0"/>
                        </a:rPr>
                        <a:t>put Voltage </a:t>
                      </a:r>
                      <a:endParaRPr lang="en-US" sz="1000" dirty="0">
                        <a:latin typeface="Cambria" pitchFamily="18" charset="0"/>
                      </a:endParaRPr>
                    </a:p>
                  </a:txBody>
                  <a:tcPr/>
                </a:tc>
                <a:tc>
                  <a:txBody>
                    <a:bodyPr/>
                    <a:lstStyle/>
                    <a:p>
                      <a:r>
                        <a:rPr lang="en-US" sz="1000" dirty="0" smtClean="0">
                          <a:latin typeface="Cambria" pitchFamily="18" charset="0"/>
                        </a:rPr>
                        <a:t>5.0 V PK-PK MIN</a:t>
                      </a:r>
                      <a:endParaRPr lang="en-US" sz="1000" dirty="0">
                        <a:latin typeface="Cambria" pitchFamily="18" charset="0"/>
                      </a:endParaRPr>
                    </a:p>
                  </a:txBody>
                  <a:tcPr/>
                </a:tc>
              </a:tr>
              <a:tr h="208280">
                <a:tc>
                  <a:txBody>
                    <a:bodyPr/>
                    <a:lstStyle/>
                    <a:p>
                      <a:r>
                        <a:rPr lang="en-US" sz="1000" dirty="0" smtClean="0">
                          <a:latin typeface="Cambria" pitchFamily="18" charset="0"/>
                        </a:rPr>
                        <a:t>Coil</a:t>
                      </a:r>
                      <a:r>
                        <a:rPr lang="en-US" sz="1000" baseline="0" dirty="0" smtClean="0">
                          <a:latin typeface="Cambria" pitchFamily="18" charset="0"/>
                        </a:rPr>
                        <a:t> Resistance </a:t>
                      </a:r>
                      <a:endParaRPr lang="en-US" sz="1000" dirty="0">
                        <a:latin typeface="Cambria" pitchFamily="18" charset="0"/>
                      </a:endParaRPr>
                    </a:p>
                  </a:txBody>
                  <a:tcPr/>
                </a:tc>
                <a:tc>
                  <a:txBody>
                    <a:bodyPr/>
                    <a:lstStyle/>
                    <a:p>
                      <a:r>
                        <a:rPr lang="en-US" sz="1000" dirty="0" smtClean="0">
                          <a:latin typeface="Cambria" pitchFamily="18" charset="0"/>
                        </a:rPr>
                        <a:t>360 Ohms Max</a:t>
                      </a:r>
                      <a:endParaRPr lang="en-US" sz="1000" dirty="0">
                        <a:latin typeface="Cambria" pitchFamily="18" charset="0"/>
                      </a:endParaRPr>
                    </a:p>
                  </a:txBody>
                  <a:tcPr/>
                </a:tc>
              </a:tr>
              <a:tr h="269240">
                <a:tc>
                  <a:txBody>
                    <a:bodyPr/>
                    <a:lstStyle/>
                    <a:p>
                      <a:r>
                        <a:rPr lang="en-US" sz="1000" dirty="0" smtClean="0">
                          <a:latin typeface="Cambria" pitchFamily="18" charset="0"/>
                        </a:rPr>
                        <a:t>Inductance</a:t>
                      </a:r>
                      <a:endParaRPr lang="en-US" sz="1000" dirty="0">
                        <a:latin typeface="Cambria" pitchFamily="18" charset="0"/>
                      </a:endParaRPr>
                    </a:p>
                  </a:txBody>
                  <a:tcPr/>
                </a:tc>
                <a:tc>
                  <a:txBody>
                    <a:bodyPr/>
                    <a:lstStyle/>
                    <a:p>
                      <a:r>
                        <a:rPr lang="en-US" sz="1000" dirty="0" smtClean="0">
                          <a:latin typeface="Cambria" pitchFamily="18" charset="0"/>
                        </a:rPr>
                        <a:t>50MH Max</a:t>
                      </a:r>
                      <a:endParaRPr lang="en-US" sz="1000" dirty="0">
                        <a:latin typeface="Cambria" pitchFamily="18" charset="0"/>
                      </a:endParaRPr>
                    </a:p>
                  </a:txBody>
                  <a:tcPr/>
                </a:tc>
              </a:tr>
              <a:tr h="381000">
                <a:tc>
                  <a:txBody>
                    <a:bodyPr/>
                    <a:lstStyle/>
                    <a:p>
                      <a:r>
                        <a:rPr lang="en-US" sz="1000" dirty="0" smtClean="0">
                          <a:latin typeface="Cambria" pitchFamily="18" charset="0"/>
                        </a:rPr>
                        <a:t>Dielectric</a:t>
                      </a:r>
                      <a:r>
                        <a:rPr lang="en-US" sz="1000" baseline="0" dirty="0" smtClean="0">
                          <a:latin typeface="Cambria" pitchFamily="18" charset="0"/>
                        </a:rPr>
                        <a:t> Strength </a:t>
                      </a:r>
                      <a:endParaRPr lang="en-US" sz="1000" dirty="0">
                        <a:latin typeface="Cambria" pitchFamily="18" charset="0"/>
                      </a:endParaRPr>
                    </a:p>
                  </a:txBody>
                  <a:tcPr/>
                </a:tc>
                <a:tc>
                  <a:txBody>
                    <a:bodyPr/>
                    <a:lstStyle/>
                    <a:p>
                      <a:r>
                        <a:rPr lang="en-US" sz="1000" dirty="0" smtClean="0">
                          <a:latin typeface="Cambria" pitchFamily="18" charset="0"/>
                        </a:rPr>
                        <a:t>500V RMS  at 60Hz for 1 Min. Max not to exceed</a:t>
                      </a:r>
                      <a:r>
                        <a:rPr lang="en-US" sz="1000" baseline="0" dirty="0" smtClean="0">
                          <a:latin typeface="Cambria" pitchFamily="18" charset="0"/>
                        </a:rPr>
                        <a:t> 100V per second</a:t>
                      </a:r>
                      <a:endParaRPr lang="en-US" sz="1000" dirty="0">
                        <a:latin typeface="Cambria" pitchFamily="18" charset="0"/>
                      </a:endParaRPr>
                    </a:p>
                  </a:txBody>
                  <a:tcPr/>
                </a:tc>
              </a:tr>
              <a:tr h="213360">
                <a:tc>
                  <a:txBody>
                    <a:bodyPr/>
                    <a:lstStyle/>
                    <a:p>
                      <a:r>
                        <a:rPr lang="en-US" sz="1000" dirty="0" smtClean="0">
                          <a:latin typeface="Cambria" pitchFamily="18" charset="0"/>
                        </a:rPr>
                        <a:t>Leakage</a:t>
                      </a:r>
                      <a:r>
                        <a:rPr lang="en-US" sz="1000" baseline="0" dirty="0" smtClean="0">
                          <a:latin typeface="Cambria" pitchFamily="18" charset="0"/>
                        </a:rPr>
                        <a:t> Resistance </a:t>
                      </a:r>
                      <a:endParaRPr lang="en-US" sz="1000" dirty="0">
                        <a:latin typeface="Cambria" pitchFamily="18" charset="0"/>
                      </a:endParaRPr>
                    </a:p>
                  </a:txBody>
                  <a:tcPr/>
                </a:tc>
                <a:tc>
                  <a:txBody>
                    <a:bodyPr/>
                    <a:lstStyle/>
                    <a:p>
                      <a:r>
                        <a:rPr lang="en-US" sz="1000" dirty="0" smtClean="0">
                          <a:latin typeface="Cambria" pitchFamily="18" charset="0"/>
                        </a:rPr>
                        <a:t>100 Mega</a:t>
                      </a:r>
                      <a:r>
                        <a:rPr lang="en-US" sz="1000" baseline="0" dirty="0" smtClean="0">
                          <a:latin typeface="Cambria" pitchFamily="18" charset="0"/>
                        </a:rPr>
                        <a:t> Ohms Min</a:t>
                      </a:r>
                      <a:endParaRPr lang="en-US" sz="1000" dirty="0">
                        <a:latin typeface="Cambria" pitchFamily="18" charset="0"/>
                      </a:endParaRPr>
                    </a:p>
                  </a:txBody>
                  <a:tcPr/>
                </a:tc>
              </a:tr>
              <a:tr h="198120">
                <a:tc>
                  <a:txBody>
                    <a:bodyPr/>
                    <a:lstStyle/>
                    <a:p>
                      <a:r>
                        <a:rPr lang="en-US" sz="1000" dirty="0" smtClean="0">
                          <a:latin typeface="Cambria" pitchFamily="18" charset="0"/>
                        </a:rPr>
                        <a:t>Temperature Limit </a:t>
                      </a:r>
                      <a:endParaRPr lang="en-US" sz="1000" dirty="0">
                        <a:latin typeface="Cambria" pitchFamily="18" charset="0"/>
                      </a:endParaRPr>
                    </a:p>
                  </a:txBody>
                  <a:tcPr/>
                </a:tc>
                <a:tc>
                  <a:txBody>
                    <a:bodyPr/>
                    <a:lstStyle/>
                    <a:p>
                      <a:r>
                        <a:rPr lang="en-US" sz="1000" dirty="0" smtClean="0">
                          <a:latin typeface="Cambria" pitchFamily="18" charset="0"/>
                        </a:rPr>
                        <a:t>-67° F TO +350°F</a:t>
                      </a:r>
                      <a:endParaRPr lang="en-US" sz="1000" dirty="0">
                        <a:latin typeface="Cambria" pitchFamily="18" charset="0"/>
                      </a:endParaRPr>
                    </a:p>
                  </a:txBody>
                  <a:tcPr/>
                </a:tc>
              </a:tr>
            </a:tbl>
          </a:graphicData>
        </a:graphic>
      </p:graphicFrame>
      <p:pic>
        <p:nvPicPr>
          <p:cNvPr id="14" name="Picture 13"/>
          <p:cNvPicPr/>
          <p:nvPr/>
        </p:nvPicPr>
        <p:blipFill>
          <a:blip r:embed="rId5" cstate="print"/>
          <a:srcRect/>
          <a:stretch>
            <a:fillRect/>
          </a:stretch>
        </p:blipFill>
        <p:spPr bwMode="auto">
          <a:xfrm>
            <a:off x="6553200" y="4419600"/>
            <a:ext cx="2362200" cy="1371600"/>
          </a:xfrm>
          <a:prstGeom prst="rect">
            <a:avLst/>
          </a:prstGeom>
          <a:noFill/>
          <a:ln w="9525">
            <a:noFill/>
            <a:miter lim="800000"/>
            <a:headEnd/>
            <a:tailEnd/>
          </a:ln>
        </p:spPr>
      </p:pic>
      <p:sp>
        <p:nvSpPr>
          <p:cNvPr id="15" name="Rectangle 14"/>
          <p:cNvSpPr/>
          <p:nvPr/>
        </p:nvSpPr>
        <p:spPr>
          <a:xfrm>
            <a:off x="6705600" y="4038600"/>
            <a:ext cx="2096087" cy="369332"/>
          </a:xfrm>
          <a:prstGeom prst="rect">
            <a:avLst/>
          </a:prstGeom>
        </p:spPr>
        <p:txBody>
          <a:bodyPr wrap="none">
            <a:spAutoFit/>
          </a:bodyPr>
          <a:lstStyle/>
          <a:p>
            <a:pPr lvl="0" algn="ctr" fontAlgn="base">
              <a:spcBef>
                <a:spcPct val="0"/>
              </a:spcBef>
              <a:spcAft>
                <a:spcPct val="0"/>
              </a:spcAft>
            </a:pPr>
            <a:r>
              <a:rPr lang="en-US" b="1" dirty="0" smtClean="0">
                <a:latin typeface="Cambria" pitchFamily="18" charset="0"/>
                <a:ea typeface="Calibri" pitchFamily="34" charset="0"/>
                <a:cs typeface="Tahoma" pitchFamily="34" charset="0"/>
              </a:rPr>
              <a:t>OUTER DRAWING </a:t>
            </a:r>
          </a:p>
        </p:txBody>
      </p:sp>
      <p:pic>
        <p:nvPicPr>
          <p:cNvPr id="1026" name="Picture 2"/>
          <p:cNvPicPr>
            <a:picLocks noChangeAspect="1" noChangeArrowheads="1"/>
          </p:cNvPicPr>
          <p:nvPr/>
        </p:nvPicPr>
        <p:blipFill>
          <a:blip r:embed="rId6" cstate="print"/>
          <a:srcRect/>
          <a:stretch>
            <a:fillRect/>
          </a:stretch>
        </p:blipFill>
        <p:spPr bwMode="auto">
          <a:xfrm>
            <a:off x="6553200" y="1143000"/>
            <a:ext cx="762000" cy="749300"/>
          </a:xfrm>
          <a:prstGeom prst="rect">
            <a:avLst/>
          </a:prstGeom>
          <a:noFill/>
          <a:ln w="9525">
            <a:noFill/>
            <a:miter lim="800000"/>
            <a:headEnd/>
            <a:tailEnd/>
          </a:ln>
        </p:spPr>
      </p:pic>
      <p:pic>
        <p:nvPicPr>
          <p:cNvPr id="17" name="Picture 16"/>
          <p:cNvPicPr/>
          <p:nvPr/>
        </p:nvPicPr>
        <p:blipFill>
          <a:blip r:embed="rId7" cstate="print"/>
          <a:srcRect/>
          <a:stretch>
            <a:fillRect/>
          </a:stretch>
        </p:blipFill>
        <p:spPr bwMode="auto">
          <a:xfrm rot="10800000">
            <a:off x="7315200" y="1295400"/>
            <a:ext cx="904875" cy="432391"/>
          </a:xfrm>
          <a:prstGeom prst="rect">
            <a:avLst/>
          </a:prstGeom>
          <a:noFill/>
          <a:ln w="9525">
            <a:noFill/>
            <a:miter lim="800000"/>
            <a:headEnd/>
            <a:tailEnd/>
          </a:ln>
        </p:spPr>
      </p:pic>
      <p:cxnSp>
        <p:nvCxnSpPr>
          <p:cNvPr id="19" name="Straight Connector 18"/>
          <p:cNvCxnSpPr/>
          <p:nvPr/>
        </p:nvCxnSpPr>
        <p:spPr>
          <a:xfrm>
            <a:off x="8229600" y="1447800"/>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8229600" y="1600200"/>
            <a:ext cx="390525" cy="12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8610600" y="1600200"/>
            <a:ext cx="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763000" y="1447800"/>
            <a:ext cx="0" cy="1066800"/>
          </a:xfrm>
          <a:prstGeom prst="line">
            <a:avLst/>
          </a:prstGeom>
        </p:spPr>
        <p:style>
          <a:lnRef idx="1">
            <a:schemeClr val="accent1"/>
          </a:lnRef>
          <a:fillRef idx="0">
            <a:schemeClr val="accent1"/>
          </a:fillRef>
          <a:effectRef idx="0">
            <a:schemeClr val="accent1"/>
          </a:effectRef>
          <a:fontRef idx="minor">
            <a:schemeClr val="tx1"/>
          </a:fontRef>
        </p:style>
      </p:cxnSp>
      <p:pic>
        <p:nvPicPr>
          <p:cNvPr id="30" name="il_fi" descr="http://www.gwinstek.com/product/images/picture/FC_201171210511.jpg"/>
          <p:cNvPicPr/>
          <p:nvPr/>
        </p:nvPicPr>
        <p:blipFill>
          <a:blip r:embed="rId8" cstate="print"/>
          <a:srcRect/>
          <a:stretch>
            <a:fillRect/>
          </a:stretch>
        </p:blipFill>
        <p:spPr bwMode="auto">
          <a:xfrm>
            <a:off x="7696200" y="2743200"/>
            <a:ext cx="1228725" cy="685800"/>
          </a:xfrm>
          <a:prstGeom prst="rect">
            <a:avLst/>
          </a:prstGeom>
          <a:noFill/>
          <a:ln w="9525">
            <a:noFill/>
            <a:miter lim="800000"/>
            <a:headEnd/>
            <a:tailEnd/>
          </a:ln>
        </p:spPr>
      </p:pic>
      <p:cxnSp>
        <p:nvCxnSpPr>
          <p:cNvPr id="32" name="Straight Connector 31"/>
          <p:cNvCxnSpPr/>
          <p:nvPr/>
        </p:nvCxnSpPr>
        <p:spPr>
          <a:xfrm flipH="1">
            <a:off x="7391400" y="2362200"/>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7696200" y="2514600"/>
            <a:ext cx="1066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8229600" y="31242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7391400" y="33528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43800" y="33528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7543800" y="3657600"/>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7696200" y="2514600"/>
            <a:ext cx="0" cy="838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7391400" y="2362200"/>
            <a:ext cx="0" cy="990600"/>
          </a:xfrm>
          <a:prstGeom prst="line">
            <a:avLst/>
          </a:prstGeom>
        </p:spPr>
        <p:style>
          <a:lnRef idx="1">
            <a:schemeClr val="accent1"/>
          </a:lnRef>
          <a:fillRef idx="0">
            <a:schemeClr val="accent1"/>
          </a:fillRef>
          <a:effectRef idx="0">
            <a:schemeClr val="accent1"/>
          </a:effectRef>
          <a:fontRef idx="minor">
            <a:schemeClr val="tx1"/>
          </a:fontRef>
        </p:style>
      </p:cxnSp>
      <p:sp>
        <p:nvSpPr>
          <p:cNvPr id="53" name="Title 1"/>
          <p:cNvSpPr txBox="1">
            <a:spLocks/>
          </p:cNvSpPr>
          <p:nvPr/>
        </p:nvSpPr>
        <p:spPr>
          <a:xfrm>
            <a:off x="8077200" y="2514600"/>
            <a:ext cx="3810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all" spc="0" normalizeH="0" baseline="0" noProof="0"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rPr>
              <a:t>a</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sp>
        <p:nvSpPr>
          <p:cNvPr id="54" name="Title 1"/>
          <p:cNvSpPr txBox="1">
            <a:spLocks/>
          </p:cNvSpPr>
          <p:nvPr/>
        </p:nvSpPr>
        <p:spPr>
          <a:xfrm>
            <a:off x="8001000" y="2133600"/>
            <a:ext cx="3810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Sylfaen" pitchFamily="18" charset="0"/>
                <a:ea typeface="+mj-ea"/>
                <a:cs typeface="+mj-cs"/>
              </a:rPr>
              <a:t>B</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sp>
        <p:nvSpPr>
          <p:cNvPr id="55" name="Title 1"/>
          <p:cNvSpPr txBox="1">
            <a:spLocks/>
          </p:cNvSpPr>
          <p:nvPr/>
        </p:nvSpPr>
        <p:spPr>
          <a:xfrm>
            <a:off x="7772400" y="3200400"/>
            <a:ext cx="2286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Sylfaen" pitchFamily="18" charset="0"/>
                <a:ea typeface="+mj-ea"/>
                <a:cs typeface="+mj-cs"/>
              </a:rPr>
              <a:t>+</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sp>
        <p:nvSpPr>
          <p:cNvPr id="56" name="Title 1"/>
          <p:cNvSpPr txBox="1">
            <a:spLocks/>
          </p:cNvSpPr>
          <p:nvPr/>
        </p:nvSpPr>
        <p:spPr>
          <a:xfrm>
            <a:off x="7162800" y="3276600"/>
            <a:ext cx="2286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Sylfaen" pitchFamily="18" charset="0"/>
                <a:ea typeface="+mj-ea"/>
                <a:cs typeface="+mj-cs"/>
              </a:rPr>
              <a:t>-</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pic>
        <p:nvPicPr>
          <p:cNvPr id="57" name="Picture 11"/>
          <p:cNvPicPr>
            <a:picLocks noChangeAspect="1" noChangeArrowheads="1"/>
          </p:cNvPicPr>
          <p:nvPr/>
        </p:nvPicPr>
        <p:blipFill>
          <a:blip r:embed="rId9" cstate="print"/>
          <a:srcRect/>
          <a:stretch>
            <a:fillRect/>
          </a:stretch>
        </p:blipFill>
        <p:spPr bwMode="auto">
          <a:xfrm>
            <a:off x="6477000" y="2895600"/>
            <a:ext cx="638763" cy="533400"/>
          </a:xfrm>
          <a:prstGeom prst="rect">
            <a:avLst/>
          </a:prstGeom>
          <a:noFill/>
          <a:ln w="9525">
            <a:noFill/>
            <a:miter lim="800000"/>
            <a:headEnd/>
            <a:tailEnd/>
          </a:ln>
        </p:spPr>
      </p:pic>
      <p:sp>
        <p:nvSpPr>
          <p:cNvPr id="58" name="Rectangle 57"/>
          <p:cNvSpPr/>
          <p:nvPr/>
        </p:nvSpPr>
        <p:spPr>
          <a:xfrm>
            <a:off x="6705600" y="685800"/>
            <a:ext cx="1475469"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TEST SETUP</a:t>
            </a:r>
          </a:p>
        </p:txBody>
      </p:sp>
      <p:pic>
        <p:nvPicPr>
          <p:cNvPr id="47" name="Picture 46"/>
          <p:cNvPicPr/>
          <p:nvPr/>
        </p:nvPicPr>
        <p:blipFill>
          <a:blip r:embed="rId10" cstate="print"/>
          <a:srcRect/>
          <a:stretch>
            <a:fillRect/>
          </a:stretch>
        </p:blipFill>
        <p:spPr bwMode="auto">
          <a:xfrm>
            <a:off x="2057400" y="228600"/>
            <a:ext cx="381000" cy="304800"/>
          </a:xfrm>
          <a:prstGeom prst="rect">
            <a:avLst/>
          </a:prstGeom>
          <a:noFill/>
          <a:ln w="9525">
            <a:noFill/>
            <a:miter lim="800000"/>
            <a:headEnd/>
            <a:tailEnd/>
          </a:ln>
        </p:spPr>
      </p:pic>
      <p:pic>
        <p:nvPicPr>
          <p:cNvPr id="48" name="Picture 4" descr="C:\Documents and Settings\Documentation\Desktop\rail photos\_68561220_train_story_pics_from_kashmir(21).jpg"/>
          <p:cNvPicPr>
            <a:picLocks noChangeAspect="1" noChangeArrowheads="1"/>
          </p:cNvPicPr>
          <p:nvPr/>
        </p:nvPicPr>
        <p:blipFill>
          <a:blip r:embed="rId11" cstate="print"/>
          <a:srcRect/>
          <a:stretch>
            <a:fillRect/>
          </a:stretch>
        </p:blipFill>
        <p:spPr bwMode="auto">
          <a:xfrm>
            <a:off x="914400" y="5943600"/>
            <a:ext cx="1143000" cy="914400"/>
          </a:xfrm>
          <a:prstGeom prst="rect">
            <a:avLst/>
          </a:prstGeom>
          <a:noFill/>
        </p:spPr>
      </p:pic>
      <p:pic>
        <p:nvPicPr>
          <p:cNvPr id="50" name="Picture 49" descr="C:\Documents and Settings\Documentation\Desktop\rail photos\9e6577790d8e92da13f7ca86bafeb5f5.jpg"/>
          <p:cNvPicPr>
            <a:picLocks noChangeAspect="1" noChangeArrowheads="1"/>
          </p:cNvPicPr>
          <p:nvPr/>
        </p:nvPicPr>
        <p:blipFill>
          <a:blip r:embed="rId12" cstate="print"/>
          <a:srcRect/>
          <a:stretch>
            <a:fillRect/>
          </a:stretch>
        </p:blipFill>
        <p:spPr bwMode="auto">
          <a:xfrm>
            <a:off x="2057400" y="5943600"/>
            <a:ext cx="1142999" cy="914400"/>
          </a:xfrm>
          <a:prstGeom prst="rect">
            <a:avLst/>
          </a:prstGeom>
          <a:noFill/>
        </p:spPr>
      </p:pic>
      <p:pic>
        <p:nvPicPr>
          <p:cNvPr id="51" name="Picture 1" descr="C:\Documents and Settings\Documentation\Desktop\rail photos\6101.1228412845.jpg"/>
          <p:cNvPicPr>
            <a:picLocks noChangeAspect="1" noChangeArrowheads="1"/>
          </p:cNvPicPr>
          <p:nvPr/>
        </p:nvPicPr>
        <p:blipFill>
          <a:blip r:embed="rId13" cstate="print"/>
          <a:srcRect/>
          <a:stretch>
            <a:fillRect/>
          </a:stretch>
        </p:blipFill>
        <p:spPr bwMode="auto">
          <a:xfrm>
            <a:off x="3200400" y="5943600"/>
            <a:ext cx="1143000" cy="914400"/>
          </a:xfrm>
          <a:prstGeom prst="rect">
            <a:avLst/>
          </a:prstGeom>
          <a:noFill/>
        </p:spPr>
      </p:pic>
      <p:pic>
        <p:nvPicPr>
          <p:cNvPr id="52" name="Picture 2" descr="C:\Documents and Settings\Documentation\Desktop\rail photos\wdp4.jpg"/>
          <p:cNvPicPr>
            <a:picLocks noChangeAspect="1" noChangeArrowheads="1"/>
          </p:cNvPicPr>
          <p:nvPr/>
        </p:nvPicPr>
        <p:blipFill>
          <a:blip r:embed="rId14" cstate="print"/>
          <a:srcRect/>
          <a:stretch>
            <a:fillRect/>
          </a:stretch>
        </p:blipFill>
        <p:spPr bwMode="auto">
          <a:xfrm>
            <a:off x="4343400" y="5943600"/>
            <a:ext cx="1263246" cy="914400"/>
          </a:xfrm>
          <a:prstGeom prst="rect">
            <a:avLst/>
          </a:prstGeom>
          <a:noFill/>
        </p:spPr>
      </p:pic>
      <p:pic>
        <p:nvPicPr>
          <p:cNvPr id="59" name="Picture 3" descr="C:\Documents and Settings\Documentation\Desktop\rail photos\4998782777_e48e0de196_z.jpg"/>
          <p:cNvPicPr>
            <a:picLocks noChangeAspect="1" noChangeArrowheads="1"/>
          </p:cNvPicPr>
          <p:nvPr/>
        </p:nvPicPr>
        <p:blipFill>
          <a:blip r:embed="rId15" cstate="print"/>
          <a:srcRect/>
          <a:stretch>
            <a:fillRect/>
          </a:stretch>
        </p:blipFill>
        <p:spPr bwMode="auto">
          <a:xfrm>
            <a:off x="5562600" y="5943601"/>
            <a:ext cx="1219200" cy="914400"/>
          </a:xfrm>
          <a:prstGeom prst="rect">
            <a:avLst/>
          </a:prstGeom>
          <a:noFill/>
        </p:spPr>
      </p:pic>
      <p:pic>
        <p:nvPicPr>
          <p:cNvPr id="60" name="Picture 5" descr="C:\Documents and Settings\Documentation\Desktop\rail photos\ICE3_in_Cologne.jpg"/>
          <p:cNvPicPr>
            <a:picLocks noChangeAspect="1" noChangeArrowheads="1"/>
          </p:cNvPicPr>
          <p:nvPr/>
        </p:nvPicPr>
        <p:blipFill>
          <a:blip r:embed="rId16" cstate="print"/>
          <a:srcRect/>
          <a:stretch>
            <a:fillRect/>
          </a:stretch>
        </p:blipFill>
        <p:spPr bwMode="auto">
          <a:xfrm>
            <a:off x="6781800" y="5943600"/>
            <a:ext cx="1222269" cy="914400"/>
          </a:xfrm>
          <a:prstGeom prst="rect">
            <a:avLst/>
          </a:prstGeom>
          <a:noFill/>
        </p:spPr>
      </p:pic>
      <p:pic>
        <p:nvPicPr>
          <p:cNvPr id="61" name="Picture 2" descr="D:\N&amp;S Logo.jpg"/>
          <p:cNvPicPr>
            <a:picLocks noChangeAspect="1" noChangeArrowheads="1"/>
          </p:cNvPicPr>
          <p:nvPr/>
        </p:nvPicPr>
        <p:blipFill>
          <a:blip r:embed="rId17"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85800" y="228600"/>
            <a:ext cx="7848600" cy="461665"/>
          </a:xfrm>
          <a:prstGeom prst="rect">
            <a:avLst/>
          </a:prstGeom>
        </p:spPr>
        <p:txBody>
          <a:bodyPr wrap="square">
            <a:spAutoFit/>
          </a:bodyPr>
          <a:lstStyle/>
          <a:p>
            <a:pPr algn="ctr"/>
            <a:r>
              <a:rPr lang="en-US" sz="2400" b="1" dirty="0" smtClean="0">
                <a:latin typeface="Cambria" pitchFamily="18" charset="0"/>
              </a:rPr>
              <a:t>PICKUP MAGNETIC SPEED SENSOR– NS1020.05</a:t>
            </a:r>
            <a:endParaRPr lang="en-US" sz="2400" b="1" dirty="0">
              <a:latin typeface="Cambria" pitchFamily="18" charset="0"/>
            </a:endParaRPr>
          </a:p>
        </p:txBody>
      </p:sp>
      <p:pic>
        <p:nvPicPr>
          <p:cNvPr id="37893" name="Picture 5" descr="D:\PHOTOS\TURBO SPEED PHOTOS\DSC09163.JPG"/>
          <p:cNvPicPr>
            <a:picLocks noChangeAspect="1" noChangeArrowheads="1"/>
          </p:cNvPicPr>
          <p:nvPr/>
        </p:nvPicPr>
        <p:blipFill>
          <a:blip r:embed="rId2" cstate="print"/>
          <a:srcRect/>
          <a:stretch>
            <a:fillRect/>
          </a:stretch>
        </p:blipFill>
        <p:spPr bwMode="auto">
          <a:xfrm>
            <a:off x="914400" y="3429000"/>
            <a:ext cx="2159000" cy="1619250"/>
          </a:xfrm>
          <a:prstGeom prst="rect">
            <a:avLst/>
          </a:prstGeom>
          <a:noFill/>
        </p:spPr>
      </p:pic>
      <p:pic>
        <p:nvPicPr>
          <p:cNvPr id="38914" name="Picture 2" descr="D:\PHOTOS\product photo\20131127_135043.jpg"/>
          <p:cNvPicPr>
            <a:picLocks noChangeAspect="1" noChangeArrowheads="1"/>
          </p:cNvPicPr>
          <p:nvPr/>
        </p:nvPicPr>
        <p:blipFill>
          <a:blip r:embed="rId3" cstate="print"/>
          <a:srcRect/>
          <a:stretch>
            <a:fillRect/>
          </a:stretch>
        </p:blipFill>
        <p:spPr bwMode="auto">
          <a:xfrm>
            <a:off x="914400" y="762000"/>
            <a:ext cx="1885950" cy="2514600"/>
          </a:xfrm>
          <a:prstGeom prst="rect">
            <a:avLst/>
          </a:prstGeom>
          <a:noFill/>
        </p:spPr>
      </p:pic>
      <p:sp>
        <p:nvSpPr>
          <p:cNvPr id="38915" name="Rectangle 3"/>
          <p:cNvSpPr>
            <a:spLocks noChangeArrowheads="1"/>
          </p:cNvSpPr>
          <p:nvPr/>
        </p:nvSpPr>
        <p:spPr bwMode="auto">
          <a:xfrm>
            <a:off x="2895600" y="762000"/>
            <a:ext cx="31242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NSSPT Developed Pick up Magnetic Speed Sensor is a passive single channel sensor with variable frequency AC voltage output. It offers industrial one of the most reliable, accurate and robust methods of speed sensing. </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In the Sensor the magnetic core is exposed through the end of the sensor body for reducing the air gap between the sensor and the target &amp; thereby yielding greater low speed sensitivity.</a:t>
            </a:r>
            <a:endParaRPr kumimoji="0" lang="en-US" sz="1000" b="0" i="0" u="none" strike="noStrike" cap="none" normalizeH="0" baseline="0" dirty="0" smtClean="0">
              <a:ln>
                <a:noFill/>
              </a:ln>
              <a:solidFill>
                <a:schemeClr val="tx1"/>
              </a:solidFill>
              <a:effectLst/>
              <a:latin typeface="Cambria" pitchFamily="18" charset="0"/>
            </a:endParaRPr>
          </a:p>
        </p:txBody>
      </p:sp>
      <p:sp>
        <p:nvSpPr>
          <p:cNvPr id="38916" name="Rectangle 4"/>
          <p:cNvSpPr>
            <a:spLocks noChangeArrowheads="1"/>
          </p:cNvSpPr>
          <p:nvPr/>
        </p:nvSpPr>
        <p:spPr bwMode="auto">
          <a:xfrm>
            <a:off x="762000" y="5334000"/>
            <a:ext cx="5029200" cy="5539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CAM &amp; CRANK shaft position/ Speed measurement.</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Detection of direction &amp; position of Gear wheel.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Turbo shaft speed measurement</a:t>
            </a:r>
            <a:r>
              <a:rPr kumimoji="0" lang="en-US" sz="1000" b="0" i="0" u="none" strike="noStrike" cap="none" normalizeH="0" baseline="0" dirty="0" smtClean="0">
                <a:ln>
                  <a:noFill/>
                </a:ln>
                <a:solidFill>
                  <a:schemeClr val="tx1"/>
                </a:solidFill>
                <a:effectLst/>
                <a:latin typeface="Cambria" pitchFamily="18" charset="0"/>
              </a:rPr>
              <a:t> </a:t>
            </a:r>
          </a:p>
        </p:txBody>
      </p:sp>
      <p:sp>
        <p:nvSpPr>
          <p:cNvPr id="12" name="Rectangle 11"/>
          <p:cNvSpPr/>
          <p:nvPr/>
        </p:nvSpPr>
        <p:spPr>
          <a:xfrm>
            <a:off x="762000" y="4953000"/>
            <a:ext cx="1634422"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APPLICATION</a:t>
            </a:r>
          </a:p>
        </p:txBody>
      </p:sp>
      <p:graphicFrame>
        <p:nvGraphicFramePr>
          <p:cNvPr id="13" name="Table 12"/>
          <p:cNvGraphicFramePr>
            <a:graphicFrameLocks noGrp="1"/>
          </p:cNvGraphicFramePr>
          <p:nvPr/>
        </p:nvGraphicFramePr>
        <p:xfrm>
          <a:off x="3352800" y="2971800"/>
          <a:ext cx="3048000" cy="2011680"/>
        </p:xfrm>
        <a:graphic>
          <a:graphicData uri="http://schemas.openxmlformats.org/drawingml/2006/table">
            <a:tbl>
              <a:tblPr firstRow="1" bandRow="1">
                <a:tableStyleId>{5C22544A-7EE6-4342-B048-85BDC9FD1C3A}</a:tableStyleId>
              </a:tblPr>
              <a:tblGrid>
                <a:gridCol w="1371600"/>
                <a:gridCol w="1676400"/>
              </a:tblGrid>
              <a:tr h="370840">
                <a:tc gridSpan="2">
                  <a:txBody>
                    <a:bodyPr/>
                    <a:lstStyle/>
                    <a:p>
                      <a:pPr algn="ctr"/>
                      <a:r>
                        <a:rPr lang="en-US" dirty="0" smtClean="0">
                          <a:latin typeface="Cambria" pitchFamily="18" charset="0"/>
                        </a:rPr>
                        <a:t>SPECIFICATION</a:t>
                      </a:r>
                      <a:endParaRPr lang="en-US" dirty="0">
                        <a:latin typeface="Cambria" pitchFamily="18" charset="0"/>
                      </a:endParaRPr>
                    </a:p>
                  </a:txBody>
                  <a:tcPr/>
                </a:tc>
                <a:tc hMerge="1">
                  <a:txBody>
                    <a:bodyPr/>
                    <a:lstStyle/>
                    <a:p>
                      <a:endParaRPr lang="en-US" dirty="0"/>
                    </a:p>
                  </a:txBody>
                  <a:tcPr/>
                </a:tc>
              </a:tr>
              <a:tr h="238760">
                <a:tc>
                  <a:txBody>
                    <a:bodyPr/>
                    <a:lstStyle/>
                    <a:p>
                      <a:r>
                        <a:rPr lang="en-US" sz="1000" dirty="0" smtClean="0">
                          <a:latin typeface="Cambria" pitchFamily="18" charset="0"/>
                        </a:rPr>
                        <a:t>PARAMETER</a:t>
                      </a:r>
                      <a:endParaRPr lang="en-US" sz="1000" dirty="0">
                        <a:latin typeface="Cambria" pitchFamily="18" charset="0"/>
                      </a:endParaRPr>
                    </a:p>
                  </a:txBody>
                  <a:tcPr/>
                </a:tc>
                <a:tc>
                  <a:txBody>
                    <a:bodyPr/>
                    <a:lstStyle/>
                    <a:p>
                      <a:r>
                        <a:rPr lang="en-US" sz="1000" dirty="0" smtClean="0">
                          <a:latin typeface="Cambria" pitchFamily="18" charset="0"/>
                        </a:rPr>
                        <a:t>VALUE </a:t>
                      </a:r>
                      <a:endParaRPr lang="en-US" sz="1000" dirty="0">
                        <a:latin typeface="Cambria" pitchFamily="18" charset="0"/>
                      </a:endParaRPr>
                    </a:p>
                  </a:txBody>
                  <a:tcPr/>
                </a:tc>
              </a:tr>
              <a:tr h="208280">
                <a:tc>
                  <a:txBody>
                    <a:bodyPr/>
                    <a:lstStyle/>
                    <a:p>
                      <a:r>
                        <a:rPr lang="en-US" sz="1000" baseline="0" dirty="0" smtClean="0">
                          <a:latin typeface="Cambria" pitchFamily="18" charset="0"/>
                        </a:rPr>
                        <a:t>Resistance </a:t>
                      </a:r>
                      <a:endParaRPr lang="en-US" sz="1000" dirty="0">
                        <a:latin typeface="Cambria" pitchFamily="18" charset="0"/>
                      </a:endParaRPr>
                    </a:p>
                  </a:txBody>
                  <a:tcPr/>
                </a:tc>
                <a:tc>
                  <a:txBody>
                    <a:bodyPr/>
                    <a:lstStyle/>
                    <a:p>
                      <a:r>
                        <a:rPr lang="en-US" sz="1000" dirty="0" smtClean="0">
                          <a:latin typeface="Cambria" pitchFamily="18" charset="0"/>
                        </a:rPr>
                        <a:t>200 Ohms Max @20°C</a:t>
                      </a:r>
                      <a:endParaRPr lang="en-US" sz="1000" dirty="0">
                        <a:latin typeface="Cambria" pitchFamily="18" charset="0"/>
                      </a:endParaRPr>
                    </a:p>
                  </a:txBody>
                  <a:tcPr/>
                </a:tc>
              </a:tr>
              <a:tr h="269240">
                <a:tc>
                  <a:txBody>
                    <a:bodyPr/>
                    <a:lstStyle/>
                    <a:p>
                      <a:r>
                        <a:rPr lang="en-US" sz="1000" dirty="0" smtClean="0">
                          <a:latin typeface="Cambria" pitchFamily="18" charset="0"/>
                        </a:rPr>
                        <a:t>Inductance</a:t>
                      </a:r>
                      <a:endParaRPr lang="en-US" sz="1000" dirty="0">
                        <a:latin typeface="Cambria" pitchFamily="18" charset="0"/>
                      </a:endParaRPr>
                    </a:p>
                  </a:txBody>
                  <a:tcPr/>
                </a:tc>
                <a:tc>
                  <a:txBody>
                    <a:bodyPr/>
                    <a:lstStyle/>
                    <a:p>
                      <a:r>
                        <a:rPr lang="en-US" sz="1000" dirty="0" smtClean="0">
                          <a:latin typeface="Cambria" pitchFamily="18" charset="0"/>
                        </a:rPr>
                        <a:t>65</a:t>
                      </a:r>
                      <a:r>
                        <a:rPr lang="en-US" sz="1000" baseline="0" dirty="0" smtClean="0">
                          <a:latin typeface="Cambria" pitchFamily="18" charset="0"/>
                        </a:rPr>
                        <a:t> TO 85 </a:t>
                      </a:r>
                      <a:r>
                        <a:rPr lang="en-US" sz="1000" dirty="0" smtClean="0">
                          <a:latin typeface="Cambria" pitchFamily="18" charset="0"/>
                        </a:rPr>
                        <a:t>MH</a:t>
                      </a:r>
                      <a:endParaRPr lang="en-US" sz="1000" dirty="0">
                        <a:latin typeface="Cambria" pitchFamily="18" charset="0"/>
                      </a:endParaRPr>
                    </a:p>
                  </a:txBody>
                  <a:tcPr/>
                </a:tc>
              </a:tr>
              <a:tr h="243840">
                <a:tc>
                  <a:txBody>
                    <a:bodyPr/>
                    <a:lstStyle/>
                    <a:p>
                      <a:r>
                        <a:rPr lang="en-US" sz="1000" dirty="0" smtClean="0">
                          <a:latin typeface="Cambria" pitchFamily="18" charset="0"/>
                        </a:rPr>
                        <a:t>Capacitance</a:t>
                      </a:r>
                      <a:endParaRPr lang="en-US" sz="1000" dirty="0">
                        <a:latin typeface="Cambria" pitchFamily="18" charset="0"/>
                      </a:endParaRPr>
                    </a:p>
                  </a:txBody>
                  <a:tcPr/>
                </a:tc>
                <a:tc>
                  <a:txBody>
                    <a:bodyPr/>
                    <a:lstStyle/>
                    <a:p>
                      <a:r>
                        <a:rPr lang="en-US" sz="1000" dirty="0" smtClean="0">
                          <a:latin typeface="Cambria" pitchFamily="18" charset="0"/>
                        </a:rPr>
                        <a:t>14MMF(Average)</a:t>
                      </a:r>
                      <a:endParaRPr lang="en-US" sz="1000" dirty="0">
                        <a:latin typeface="Cambria" pitchFamily="18" charset="0"/>
                      </a:endParaRPr>
                    </a:p>
                  </a:txBody>
                  <a:tcPr/>
                </a:tc>
              </a:tr>
              <a:tr h="213360">
                <a:tc>
                  <a:txBody>
                    <a:bodyPr/>
                    <a:lstStyle/>
                    <a:p>
                      <a:r>
                        <a:rPr lang="en-US" sz="1000" baseline="0" dirty="0" smtClean="0">
                          <a:latin typeface="Cambria" pitchFamily="18" charset="0"/>
                        </a:rPr>
                        <a:t>Insulation Resistance to shell</a:t>
                      </a:r>
                      <a:endParaRPr lang="en-US" sz="1000" dirty="0">
                        <a:latin typeface="Cambria" pitchFamily="18" charset="0"/>
                      </a:endParaRPr>
                    </a:p>
                  </a:txBody>
                  <a:tcPr/>
                </a:tc>
                <a:tc>
                  <a:txBody>
                    <a:bodyPr/>
                    <a:lstStyle/>
                    <a:p>
                      <a:r>
                        <a:rPr lang="en-US" sz="1000" dirty="0" smtClean="0">
                          <a:latin typeface="Cambria" pitchFamily="18" charset="0"/>
                        </a:rPr>
                        <a:t>100</a:t>
                      </a:r>
                      <a:r>
                        <a:rPr lang="en-US" sz="1000" baseline="0" dirty="0" smtClean="0">
                          <a:latin typeface="Cambria" pitchFamily="18" charset="0"/>
                        </a:rPr>
                        <a:t> </a:t>
                      </a:r>
                      <a:r>
                        <a:rPr lang="en-US" sz="1000" baseline="0" dirty="0" err="1" smtClean="0">
                          <a:latin typeface="Cambria" pitchFamily="18" charset="0"/>
                        </a:rPr>
                        <a:t>megohms</a:t>
                      </a:r>
                      <a:endParaRPr lang="en-US" sz="1000" dirty="0">
                        <a:latin typeface="Cambria" pitchFamily="18" charset="0"/>
                      </a:endParaRPr>
                    </a:p>
                  </a:txBody>
                  <a:tcPr/>
                </a:tc>
              </a:tr>
              <a:tr h="198120">
                <a:tc>
                  <a:txBody>
                    <a:bodyPr/>
                    <a:lstStyle/>
                    <a:p>
                      <a:r>
                        <a:rPr lang="en-US" sz="1000" dirty="0" smtClean="0">
                          <a:latin typeface="Cambria" pitchFamily="18" charset="0"/>
                        </a:rPr>
                        <a:t>Temperature Range</a:t>
                      </a:r>
                      <a:endParaRPr lang="en-US" sz="1000" dirty="0">
                        <a:latin typeface="Cambria" pitchFamily="18" charset="0"/>
                      </a:endParaRPr>
                    </a:p>
                  </a:txBody>
                  <a:tcPr/>
                </a:tc>
                <a:tc>
                  <a:txBody>
                    <a:bodyPr/>
                    <a:lstStyle/>
                    <a:p>
                      <a:r>
                        <a:rPr lang="en-US" sz="1000" dirty="0" smtClean="0">
                          <a:latin typeface="Cambria" pitchFamily="18" charset="0"/>
                        </a:rPr>
                        <a:t>-100° F TO +225°F</a:t>
                      </a:r>
                      <a:endParaRPr lang="en-US" sz="1000" dirty="0">
                        <a:latin typeface="Cambria" pitchFamily="18" charset="0"/>
                      </a:endParaRPr>
                    </a:p>
                  </a:txBody>
                  <a:tcPr/>
                </a:tc>
              </a:tr>
            </a:tbl>
          </a:graphicData>
        </a:graphic>
      </p:graphicFrame>
      <p:sp>
        <p:nvSpPr>
          <p:cNvPr id="14" name="Rectangle 13"/>
          <p:cNvSpPr/>
          <p:nvPr/>
        </p:nvSpPr>
        <p:spPr>
          <a:xfrm>
            <a:off x="6477000" y="685800"/>
            <a:ext cx="1475469"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TEST SETUP</a:t>
            </a:r>
          </a:p>
        </p:txBody>
      </p:sp>
      <p:pic>
        <p:nvPicPr>
          <p:cNvPr id="15" name="Picture 2"/>
          <p:cNvPicPr>
            <a:picLocks noChangeAspect="1" noChangeArrowheads="1"/>
          </p:cNvPicPr>
          <p:nvPr/>
        </p:nvPicPr>
        <p:blipFill>
          <a:blip r:embed="rId4" cstate="print"/>
          <a:srcRect/>
          <a:stretch>
            <a:fillRect/>
          </a:stretch>
        </p:blipFill>
        <p:spPr bwMode="auto">
          <a:xfrm>
            <a:off x="6248400" y="1066800"/>
            <a:ext cx="762000" cy="749300"/>
          </a:xfrm>
          <a:prstGeom prst="rect">
            <a:avLst/>
          </a:prstGeom>
          <a:noFill/>
          <a:ln w="9525">
            <a:noFill/>
            <a:miter lim="800000"/>
            <a:headEnd/>
            <a:tailEnd/>
          </a:ln>
        </p:spPr>
      </p:pic>
      <p:pic>
        <p:nvPicPr>
          <p:cNvPr id="16" name="il_fi" descr="http://www.gwinstek.com/product/images/picture/FC_201171210511.jpg"/>
          <p:cNvPicPr/>
          <p:nvPr/>
        </p:nvPicPr>
        <p:blipFill>
          <a:blip r:embed="rId5" cstate="print"/>
          <a:srcRect/>
          <a:stretch>
            <a:fillRect/>
          </a:stretch>
        </p:blipFill>
        <p:spPr bwMode="auto">
          <a:xfrm>
            <a:off x="7696200" y="2743200"/>
            <a:ext cx="1228725" cy="685800"/>
          </a:xfrm>
          <a:prstGeom prst="rect">
            <a:avLst/>
          </a:prstGeom>
          <a:noFill/>
          <a:ln w="9525">
            <a:noFill/>
            <a:miter lim="800000"/>
            <a:headEnd/>
            <a:tailEnd/>
          </a:ln>
        </p:spPr>
      </p:pic>
      <p:pic>
        <p:nvPicPr>
          <p:cNvPr id="17" name="Picture 16"/>
          <p:cNvPicPr/>
          <p:nvPr/>
        </p:nvPicPr>
        <p:blipFill>
          <a:blip r:embed="rId6" cstate="print"/>
          <a:srcRect/>
          <a:stretch>
            <a:fillRect/>
          </a:stretch>
        </p:blipFill>
        <p:spPr bwMode="auto">
          <a:xfrm rot="5400000">
            <a:off x="7390646" y="762754"/>
            <a:ext cx="500063" cy="1260555"/>
          </a:xfrm>
          <a:prstGeom prst="rect">
            <a:avLst/>
          </a:prstGeom>
          <a:noFill/>
          <a:ln w="9525">
            <a:noFill/>
            <a:miter lim="800000"/>
            <a:headEnd/>
            <a:tailEnd/>
          </a:ln>
        </p:spPr>
      </p:pic>
      <p:cxnSp>
        <p:nvCxnSpPr>
          <p:cNvPr id="18" name="Straight Connector 17"/>
          <p:cNvCxnSpPr/>
          <p:nvPr/>
        </p:nvCxnSpPr>
        <p:spPr>
          <a:xfrm>
            <a:off x="8229600" y="1295400"/>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229600" y="1447800"/>
            <a:ext cx="390525" cy="12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763000" y="1295400"/>
            <a:ext cx="0" cy="1066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8610600" y="1447800"/>
            <a:ext cx="0" cy="762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7391400" y="2209800"/>
            <a:ext cx="121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7696200" y="2362200"/>
            <a:ext cx="1066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696200" y="2362200"/>
            <a:ext cx="0" cy="990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7391400" y="2209800"/>
            <a:ext cx="0" cy="1143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8229600" y="31242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543800" y="3657600"/>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543800" y="33528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7391400" y="3352800"/>
            <a:ext cx="304800"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Title 1"/>
          <p:cNvSpPr txBox="1">
            <a:spLocks/>
          </p:cNvSpPr>
          <p:nvPr/>
        </p:nvSpPr>
        <p:spPr>
          <a:xfrm>
            <a:off x="7772400" y="3200400"/>
            <a:ext cx="2286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Sylfaen" pitchFamily="18" charset="0"/>
                <a:ea typeface="+mj-ea"/>
                <a:cs typeface="+mj-cs"/>
              </a:rPr>
              <a:t>+</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sp>
        <p:nvSpPr>
          <p:cNvPr id="33" name="Title 1"/>
          <p:cNvSpPr txBox="1">
            <a:spLocks/>
          </p:cNvSpPr>
          <p:nvPr/>
        </p:nvSpPr>
        <p:spPr>
          <a:xfrm>
            <a:off x="7162800" y="3200400"/>
            <a:ext cx="2286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Sylfaen" pitchFamily="18" charset="0"/>
                <a:ea typeface="+mj-ea"/>
                <a:cs typeface="+mj-cs"/>
              </a:rPr>
              <a:t>-</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sp>
        <p:nvSpPr>
          <p:cNvPr id="34" name="Title 1"/>
          <p:cNvSpPr txBox="1">
            <a:spLocks/>
          </p:cNvSpPr>
          <p:nvPr/>
        </p:nvSpPr>
        <p:spPr>
          <a:xfrm>
            <a:off x="7924800" y="1981200"/>
            <a:ext cx="3810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Sylfaen" pitchFamily="18" charset="0"/>
                <a:ea typeface="+mj-ea"/>
                <a:cs typeface="+mj-cs"/>
              </a:rPr>
              <a:t>B</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sp>
        <p:nvSpPr>
          <p:cNvPr id="35" name="Title 1"/>
          <p:cNvSpPr txBox="1">
            <a:spLocks/>
          </p:cNvSpPr>
          <p:nvPr/>
        </p:nvSpPr>
        <p:spPr>
          <a:xfrm>
            <a:off x="7924800" y="2362200"/>
            <a:ext cx="3810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all" spc="0" normalizeH="0" baseline="0" noProof="0"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rPr>
              <a:t>a</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pic>
        <p:nvPicPr>
          <p:cNvPr id="36" name="Picture 11"/>
          <p:cNvPicPr>
            <a:picLocks noChangeAspect="1" noChangeArrowheads="1"/>
          </p:cNvPicPr>
          <p:nvPr/>
        </p:nvPicPr>
        <p:blipFill>
          <a:blip r:embed="rId7" cstate="print"/>
          <a:srcRect/>
          <a:stretch>
            <a:fillRect/>
          </a:stretch>
        </p:blipFill>
        <p:spPr bwMode="auto">
          <a:xfrm>
            <a:off x="6477000" y="2895600"/>
            <a:ext cx="638763" cy="533400"/>
          </a:xfrm>
          <a:prstGeom prst="rect">
            <a:avLst/>
          </a:prstGeom>
          <a:noFill/>
          <a:ln w="9525">
            <a:noFill/>
            <a:miter lim="800000"/>
            <a:headEnd/>
            <a:tailEnd/>
          </a:ln>
        </p:spPr>
      </p:pic>
      <p:pic>
        <p:nvPicPr>
          <p:cNvPr id="37" name="Picture 36"/>
          <p:cNvPicPr/>
          <p:nvPr/>
        </p:nvPicPr>
        <p:blipFill>
          <a:blip r:embed="rId8" cstate="print">
            <a:lum bright="11000"/>
          </a:blip>
          <a:srcRect/>
          <a:stretch>
            <a:fillRect/>
          </a:stretch>
        </p:blipFill>
        <p:spPr bwMode="auto">
          <a:xfrm>
            <a:off x="6553200" y="4419600"/>
            <a:ext cx="2080300" cy="1293779"/>
          </a:xfrm>
          <a:prstGeom prst="rect">
            <a:avLst/>
          </a:prstGeom>
          <a:noFill/>
          <a:ln w="9525">
            <a:noFill/>
            <a:miter lim="800000"/>
            <a:headEnd/>
            <a:tailEnd/>
          </a:ln>
        </p:spPr>
      </p:pic>
      <p:sp>
        <p:nvSpPr>
          <p:cNvPr id="38" name="Rectangle 37"/>
          <p:cNvSpPr/>
          <p:nvPr/>
        </p:nvSpPr>
        <p:spPr>
          <a:xfrm>
            <a:off x="6553200" y="3962400"/>
            <a:ext cx="2096087"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OUTER DRAWING </a:t>
            </a:r>
          </a:p>
        </p:txBody>
      </p:sp>
      <p:pic>
        <p:nvPicPr>
          <p:cNvPr id="47" name="Picture 46"/>
          <p:cNvPicPr/>
          <p:nvPr/>
        </p:nvPicPr>
        <p:blipFill>
          <a:blip r:embed="rId9" cstate="print"/>
          <a:srcRect/>
          <a:stretch>
            <a:fillRect/>
          </a:stretch>
        </p:blipFill>
        <p:spPr bwMode="auto">
          <a:xfrm>
            <a:off x="914400" y="304800"/>
            <a:ext cx="381000" cy="304800"/>
          </a:xfrm>
          <a:prstGeom prst="rect">
            <a:avLst/>
          </a:prstGeom>
          <a:noFill/>
          <a:ln w="9525">
            <a:noFill/>
            <a:miter lim="800000"/>
            <a:headEnd/>
            <a:tailEnd/>
          </a:ln>
        </p:spPr>
      </p:pic>
      <p:pic>
        <p:nvPicPr>
          <p:cNvPr id="48" name="Picture 4" descr="C:\Documents and Settings\Documentation\Desktop\rail photos\_68561220_train_story_pics_from_kashmir(21).jpg"/>
          <p:cNvPicPr>
            <a:picLocks noChangeAspect="1" noChangeArrowheads="1"/>
          </p:cNvPicPr>
          <p:nvPr/>
        </p:nvPicPr>
        <p:blipFill>
          <a:blip r:embed="rId10" cstate="print"/>
          <a:srcRect/>
          <a:stretch>
            <a:fillRect/>
          </a:stretch>
        </p:blipFill>
        <p:spPr bwMode="auto">
          <a:xfrm>
            <a:off x="914400" y="5943600"/>
            <a:ext cx="1143000" cy="914400"/>
          </a:xfrm>
          <a:prstGeom prst="rect">
            <a:avLst/>
          </a:prstGeom>
          <a:noFill/>
        </p:spPr>
      </p:pic>
      <p:pic>
        <p:nvPicPr>
          <p:cNvPr id="49" name="Picture 48" descr="C:\Documents and Settings\Documentation\Desktop\rail photos\9e6577790d8e92da13f7ca86bafeb5f5.jpg"/>
          <p:cNvPicPr>
            <a:picLocks noChangeAspect="1" noChangeArrowheads="1"/>
          </p:cNvPicPr>
          <p:nvPr/>
        </p:nvPicPr>
        <p:blipFill>
          <a:blip r:embed="rId11" cstate="print"/>
          <a:srcRect/>
          <a:stretch>
            <a:fillRect/>
          </a:stretch>
        </p:blipFill>
        <p:spPr bwMode="auto">
          <a:xfrm>
            <a:off x="2057400" y="5943600"/>
            <a:ext cx="1142999" cy="914400"/>
          </a:xfrm>
          <a:prstGeom prst="rect">
            <a:avLst/>
          </a:prstGeom>
          <a:noFill/>
        </p:spPr>
      </p:pic>
      <p:pic>
        <p:nvPicPr>
          <p:cNvPr id="50" name="Picture 1" descr="C:\Documents and Settings\Documentation\Desktop\rail photos\6101.1228412845.jpg"/>
          <p:cNvPicPr>
            <a:picLocks noChangeAspect="1" noChangeArrowheads="1"/>
          </p:cNvPicPr>
          <p:nvPr/>
        </p:nvPicPr>
        <p:blipFill>
          <a:blip r:embed="rId12" cstate="print"/>
          <a:srcRect/>
          <a:stretch>
            <a:fillRect/>
          </a:stretch>
        </p:blipFill>
        <p:spPr bwMode="auto">
          <a:xfrm>
            <a:off x="3200400" y="5943600"/>
            <a:ext cx="1143000" cy="914400"/>
          </a:xfrm>
          <a:prstGeom prst="rect">
            <a:avLst/>
          </a:prstGeom>
          <a:noFill/>
        </p:spPr>
      </p:pic>
      <p:pic>
        <p:nvPicPr>
          <p:cNvPr id="51" name="Picture 2" descr="C:\Documents and Settings\Documentation\Desktop\rail photos\wdp4.jpg"/>
          <p:cNvPicPr>
            <a:picLocks noChangeAspect="1" noChangeArrowheads="1"/>
          </p:cNvPicPr>
          <p:nvPr/>
        </p:nvPicPr>
        <p:blipFill>
          <a:blip r:embed="rId13" cstate="print"/>
          <a:srcRect/>
          <a:stretch>
            <a:fillRect/>
          </a:stretch>
        </p:blipFill>
        <p:spPr bwMode="auto">
          <a:xfrm>
            <a:off x="4343400" y="5943600"/>
            <a:ext cx="1263246" cy="914400"/>
          </a:xfrm>
          <a:prstGeom prst="rect">
            <a:avLst/>
          </a:prstGeom>
          <a:noFill/>
        </p:spPr>
      </p:pic>
      <p:pic>
        <p:nvPicPr>
          <p:cNvPr id="52" name="Picture 3" descr="C:\Documents and Settings\Documentation\Desktop\rail photos\4998782777_e48e0de196_z.jpg"/>
          <p:cNvPicPr>
            <a:picLocks noChangeAspect="1" noChangeArrowheads="1"/>
          </p:cNvPicPr>
          <p:nvPr/>
        </p:nvPicPr>
        <p:blipFill>
          <a:blip r:embed="rId14" cstate="print"/>
          <a:srcRect/>
          <a:stretch>
            <a:fillRect/>
          </a:stretch>
        </p:blipFill>
        <p:spPr bwMode="auto">
          <a:xfrm>
            <a:off x="5562600" y="5943601"/>
            <a:ext cx="1219200" cy="914400"/>
          </a:xfrm>
          <a:prstGeom prst="rect">
            <a:avLst/>
          </a:prstGeom>
          <a:noFill/>
        </p:spPr>
      </p:pic>
      <p:pic>
        <p:nvPicPr>
          <p:cNvPr id="53" name="Picture 5" descr="C:\Documents and Settings\Documentation\Desktop\rail photos\ICE3_in_Cologne.jpg"/>
          <p:cNvPicPr>
            <a:picLocks noChangeAspect="1" noChangeArrowheads="1"/>
          </p:cNvPicPr>
          <p:nvPr/>
        </p:nvPicPr>
        <p:blipFill>
          <a:blip r:embed="rId15" cstate="print"/>
          <a:srcRect/>
          <a:stretch>
            <a:fillRect/>
          </a:stretch>
        </p:blipFill>
        <p:spPr bwMode="auto">
          <a:xfrm>
            <a:off x="6781800" y="5943600"/>
            <a:ext cx="1222269" cy="914400"/>
          </a:xfrm>
          <a:prstGeom prst="rect">
            <a:avLst/>
          </a:prstGeom>
          <a:noFill/>
        </p:spPr>
      </p:pic>
      <p:pic>
        <p:nvPicPr>
          <p:cNvPr id="54" name="Picture 2" descr="D:\N&amp;S Logo.jpg"/>
          <p:cNvPicPr>
            <a:picLocks noChangeAspect="1" noChangeArrowheads="1"/>
          </p:cNvPicPr>
          <p:nvPr/>
        </p:nvPicPr>
        <p:blipFill>
          <a:blip r:embed="rId16"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295400" y="228600"/>
            <a:ext cx="7848600" cy="461665"/>
          </a:xfrm>
          <a:prstGeom prst="rect">
            <a:avLst/>
          </a:prstGeom>
        </p:spPr>
        <p:txBody>
          <a:bodyPr wrap="square">
            <a:spAutoFit/>
          </a:bodyPr>
          <a:lstStyle/>
          <a:p>
            <a:pPr algn="ctr"/>
            <a:r>
              <a:rPr lang="en-US" sz="2400" b="1" dirty="0" smtClean="0">
                <a:latin typeface="Cambria" pitchFamily="18" charset="0"/>
              </a:rPr>
              <a:t>MAGNETIC SPEED SENSOR– NS1020.04</a:t>
            </a:r>
            <a:endParaRPr lang="en-US" sz="2400" b="1" dirty="0">
              <a:latin typeface="Cambria" pitchFamily="18" charset="0"/>
            </a:endParaRPr>
          </a:p>
        </p:txBody>
      </p:sp>
      <p:sp>
        <p:nvSpPr>
          <p:cNvPr id="12" name="Rectangle 11"/>
          <p:cNvSpPr/>
          <p:nvPr/>
        </p:nvSpPr>
        <p:spPr>
          <a:xfrm>
            <a:off x="762000" y="4267200"/>
            <a:ext cx="1634422"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APPLICATION</a:t>
            </a:r>
          </a:p>
        </p:txBody>
      </p:sp>
      <p:pic>
        <p:nvPicPr>
          <p:cNvPr id="39938" name="Picture 2" descr="D:\PHOTOS\MAGNETIC PICK 17MMF102\DSC08095.JPG"/>
          <p:cNvPicPr>
            <a:picLocks noChangeAspect="1" noChangeArrowheads="1"/>
          </p:cNvPicPr>
          <p:nvPr/>
        </p:nvPicPr>
        <p:blipFill>
          <a:blip r:embed="rId2" cstate="print"/>
          <a:srcRect/>
          <a:stretch>
            <a:fillRect/>
          </a:stretch>
        </p:blipFill>
        <p:spPr bwMode="auto">
          <a:xfrm>
            <a:off x="965200" y="685800"/>
            <a:ext cx="1930400" cy="1447800"/>
          </a:xfrm>
          <a:prstGeom prst="rect">
            <a:avLst/>
          </a:prstGeom>
          <a:noFill/>
        </p:spPr>
      </p:pic>
      <p:sp>
        <p:nvSpPr>
          <p:cNvPr id="2049" name="Rectangle 1"/>
          <p:cNvSpPr>
            <a:spLocks noChangeArrowheads="1"/>
          </p:cNvSpPr>
          <p:nvPr/>
        </p:nvSpPr>
        <p:spPr bwMode="auto">
          <a:xfrm>
            <a:off x="2971800" y="608856"/>
            <a:ext cx="29718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NSSPT Developed Magnetic Pick Up Speed Sensor offers industry one of the most reliable, accurate and robust methods of speed sensing.</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Purpose designing housings for arduous operating environments where reliability is paramount.</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Ease of access, convenient installation, protection against severe environmental conditions and high tolerance to shock and vibration.</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Capable of withstanding the requirements of MIL 202F, Environmental Reliability Qualification Standards.</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10" name="Rectangle 9"/>
          <p:cNvSpPr/>
          <p:nvPr/>
        </p:nvSpPr>
        <p:spPr>
          <a:xfrm>
            <a:off x="762000" y="4572000"/>
            <a:ext cx="1981200" cy="400110"/>
          </a:xfrm>
          <a:prstGeom prst="rect">
            <a:avLst/>
          </a:prstGeom>
        </p:spPr>
        <p:txBody>
          <a:bodyPr wrap="square">
            <a:spAutoFit/>
          </a:bodyPr>
          <a:lstStyle/>
          <a:p>
            <a:r>
              <a:rPr lang="en-US" sz="1000" dirty="0" smtClean="0">
                <a:latin typeface="Cambria" pitchFamily="18" charset="0"/>
              </a:rPr>
              <a:t>A.C. Traction Motor Speed Sensing in Locomotives</a:t>
            </a:r>
            <a:endParaRPr lang="en-US" sz="1000" dirty="0">
              <a:latin typeface="Cambria" pitchFamily="18" charset="0"/>
            </a:endParaRPr>
          </a:p>
        </p:txBody>
      </p:sp>
      <p:pic>
        <p:nvPicPr>
          <p:cNvPr id="2050" name="Picture 2" descr="D:\PHOTOS\MAGNETIC PICK 17MMF102\DSC08105.JPG"/>
          <p:cNvPicPr>
            <a:picLocks noChangeAspect="1" noChangeArrowheads="1"/>
          </p:cNvPicPr>
          <p:nvPr/>
        </p:nvPicPr>
        <p:blipFill>
          <a:blip r:embed="rId3" cstate="print"/>
          <a:srcRect/>
          <a:stretch>
            <a:fillRect/>
          </a:stretch>
        </p:blipFill>
        <p:spPr bwMode="auto">
          <a:xfrm>
            <a:off x="990600" y="2514600"/>
            <a:ext cx="1930400" cy="1447800"/>
          </a:xfrm>
          <a:prstGeom prst="rect">
            <a:avLst/>
          </a:prstGeom>
          <a:noFill/>
        </p:spPr>
      </p:pic>
      <p:sp>
        <p:nvSpPr>
          <p:cNvPr id="15" name="Rectangle 14"/>
          <p:cNvSpPr/>
          <p:nvPr/>
        </p:nvSpPr>
        <p:spPr>
          <a:xfrm>
            <a:off x="6781800" y="685800"/>
            <a:ext cx="1475469"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TEST SETUP</a:t>
            </a:r>
          </a:p>
        </p:txBody>
      </p:sp>
      <p:pic>
        <p:nvPicPr>
          <p:cNvPr id="16" name="il_fi" descr="http://www.gwinstek.com/product/images/picture/FC_201171210511.jpg"/>
          <p:cNvPicPr/>
          <p:nvPr/>
        </p:nvPicPr>
        <p:blipFill>
          <a:blip r:embed="rId4" cstate="print"/>
          <a:srcRect/>
          <a:stretch>
            <a:fillRect/>
          </a:stretch>
        </p:blipFill>
        <p:spPr bwMode="auto">
          <a:xfrm>
            <a:off x="7696200" y="2743200"/>
            <a:ext cx="1228725" cy="685800"/>
          </a:xfrm>
          <a:prstGeom prst="rect">
            <a:avLst/>
          </a:prstGeom>
          <a:noFill/>
          <a:ln w="9525">
            <a:noFill/>
            <a:miter lim="800000"/>
            <a:headEnd/>
            <a:tailEnd/>
          </a:ln>
        </p:spPr>
      </p:pic>
      <p:pic>
        <p:nvPicPr>
          <p:cNvPr id="18" name="Picture 2"/>
          <p:cNvPicPr>
            <a:picLocks noChangeAspect="1" noChangeArrowheads="1"/>
          </p:cNvPicPr>
          <p:nvPr/>
        </p:nvPicPr>
        <p:blipFill>
          <a:blip r:embed="rId5" cstate="print"/>
          <a:srcRect/>
          <a:stretch>
            <a:fillRect/>
          </a:stretch>
        </p:blipFill>
        <p:spPr bwMode="auto">
          <a:xfrm>
            <a:off x="5943600" y="1219200"/>
            <a:ext cx="762000" cy="749300"/>
          </a:xfrm>
          <a:prstGeom prst="rect">
            <a:avLst/>
          </a:prstGeom>
          <a:noFill/>
          <a:ln w="9525">
            <a:noFill/>
            <a:miter lim="800000"/>
            <a:headEnd/>
            <a:tailEnd/>
          </a:ln>
        </p:spPr>
      </p:pic>
      <p:pic>
        <p:nvPicPr>
          <p:cNvPr id="69634" name="Picture 2"/>
          <p:cNvPicPr>
            <a:picLocks noChangeAspect="1" noChangeArrowheads="1"/>
          </p:cNvPicPr>
          <p:nvPr/>
        </p:nvPicPr>
        <p:blipFill>
          <a:blip r:embed="rId6" cstate="print"/>
          <a:srcRect/>
          <a:stretch>
            <a:fillRect/>
          </a:stretch>
        </p:blipFill>
        <p:spPr bwMode="auto">
          <a:xfrm>
            <a:off x="6705600" y="1219200"/>
            <a:ext cx="1981200" cy="602079"/>
          </a:xfrm>
          <a:prstGeom prst="rect">
            <a:avLst/>
          </a:prstGeom>
          <a:noFill/>
          <a:ln w="9525">
            <a:noFill/>
            <a:miter lim="800000"/>
            <a:headEnd/>
            <a:tailEnd/>
          </a:ln>
        </p:spPr>
      </p:pic>
      <p:cxnSp>
        <p:nvCxnSpPr>
          <p:cNvPr id="19" name="Straight Connector 18"/>
          <p:cNvCxnSpPr/>
          <p:nvPr/>
        </p:nvCxnSpPr>
        <p:spPr>
          <a:xfrm>
            <a:off x="8610600" y="1447800"/>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610600" y="1600200"/>
            <a:ext cx="314325" cy="12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9067800" y="1447800"/>
            <a:ext cx="0" cy="685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915400" y="1600200"/>
            <a:ext cx="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7620000" y="2133600"/>
            <a:ext cx="152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7086600" y="1981200"/>
            <a:ext cx="1828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8229600" y="3124200"/>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7391400" y="3581400"/>
            <a:ext cx="838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7391400" y="2667000"/>
            <a:ext cx="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7086600" y="2667000"/>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7620000" y="21336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7086600" y="1981200"/>
            <a:ext cx="0" cy="685800"/>
          </a:xfrm>
          <a:prstGeom prst="line">
            <a:avLst/>
          </a:prstGeom>
        </p:spPr>
        <p:style>
          <a:lnRef idx="1">
            <a:schemeClr val="accent1"/>
          </a:lnRef>
          <a:fillRef idx="0">
            <a:schemeClr val="accent1"/>
          </a:fillRef>
          <a:effectRef idx="0">
            <a:schemeClr val="accent1"/>
          </a:effectRef>
          <a:fontRef idx="minor">
            <a:schemeClr val="tx1"/>
          </a:fontRef>
        </p:style>
      </p:cxnSp>
      <p:sp>
        <p:nvSpPr>
          <p:cNvPr id="49" name="Title 1"/>
          <p:cNvSpPr txBox="1">
            <a:spLocks/>
          </p:cNvSpPr>
          <p:nvPr/>
        </p:nvSpPr>
        <p:spPr>
          <a:xfrm>
            <a:off x="7696200" y="2286000"/>
            <a:ext cx="3810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Sylfaen" pitchFamily="18" charset="0"/>
                <a:ea typeface="+mj-ea"/>
                <a:cs typeface="+mj-cs"/>
              </a:rPr>
              <a:t>B</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sp>
        <p:nvSpPr>
          <p:cNvPr id="50" name="Title 1"/>
          <p:cNvSpPr txBox="1">
            <a:spLocks/>
          </p:cNvSpPr>
          <p:nvPr/>
        </p:nvSpPr>
        <p:spPr>
          <a:xfrm>
            <a:off x="6629400" y="2286000"/>
            <a:ext cx="3810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200" b="1" i="0" u="none" strike="noStrike" kern="1200" cap="all" spc="0" normalizeH="0" baseline="0" noProof="0"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rPr>
              <a:t>a</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sp>
        <p:nvSpPr>
          <p:cNvPr id="51" name="Title 1"/>
          <p:cNvSpPr txBox="1">
            <a:spLocks/>
          </p:cNvSpPr>
          <p:nvPr/>
        </p:nvSpPr>
        <p:spPr>
          <a:xfrm>
            <a:off x="7467600" y="2895600"/>
            <a:ext cx="2286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Sylfaen" pitchFamily="18" charset="0"/>
                <a:ea typeface="+mj-ea"/>
                <a:cs typeface="+mj-cs"/>
              </a:rPr>
              <a:t>-</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sp>
        <p:nvSpPr>
          <p:cNvPr id="52" name="Title 1"/>
          <p:cNvSpPr txBox="1">
            <a:spLocks/>
          </p:cNvSpPr>
          <p:nvPr/>
        </p:nvSpPr>
        <p:spPr>
          <a:xfrm>
            <a:off x="6934200" y="2895600"/>
            <a:ext cx="228600" cy="228600"/>
          </a:xfrm>
          <a:prstGeom prst="rect">
            <a:avLst/>
          </a:prstGeom>
        </p:spPr>
        <p:txBody>
          <a:bodyPr vert="horz" lIns="45720" tIns="0" rIns="45720" bIns="0" anchor="b" anchorCtr="0">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 b="1" cap="all" dirty="0" smtClean="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latin typeface="Sylfaen" pitchFamily="18" charset="0"/>
                <a:ea typeface="+mj-ea"/>
                <a:cs typeface="+mj-cs"/>
              </a:rPr>
              <a:t>+</a:t>
            </a:r>
            <a:endParaRPr kumimoji="0" lang="en-US" sz="12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Sylfaen" pitchFamily="18" charset="0"/>
              <a:ea typeface="+mj-ea"/>
              <a:cs typeface="+mj-cs"/>
            </a:endParaRPr>
          </a:p>
        </p:txBody>
      </p:sp>
      <p:pic>
        <p:nvPicPr>
          <p:cNvPr id="53" name="Picture 11"/>
          <p:cNvPicPr>
            <a:picLocks noChangeAspect="1" noChangeArrowheads="1"/>
          </p:cNvPicPr>
          <p:nvPr/>
        </p:nvPicPr>
        <p:blipFill>
          <a:blip r:embed="rId7" cstate="print"/>
          <a:srcRect/>
          <a:stretch>
            <a:fillRect/>
          </a:stretch>
        </p:blipFill>
        <p:spPr bwMode="auto">
          <a:xfrm>
            <a:off x="6096000" y="2667000"/>
            <a:ext cx="638763" cy="533400"/>
          </a:xfrm>
          <a:prstGeom prst="rect">
            <a:avLst/>
          </a:prstGeom>
          <a:noFill/>
          <a:ln w="9525">
            <a:noFill/>
            <a:miter lim="800000"/>
            <a:headEnd/>
            <a:tailEnd/>
          </a:ln>
        </p:spPr>
      </p:pic>
      <p:sp>
        <p:nvSpPr>
          <p:cNvPr id="54" name="Rectangle 53"/>
          <p:cNvSpPr/>
          <p:nvPr/>
        </p:nvSpPr>
        <p:spPr>
          <a:xfrm>
            <a:off x="6858000" y="3733800"/>
            <a:ext cx="2096087"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OUTER DRAWING </a:t>
            </a:r>
          </a:p>
        </p:txBody>
      </p:sp>
      <p:graphicFrame>
        <p:nvGraphicFramePr>
          <p:cNvPr id="55" name="Table 54"/>
          <p:cNvGraphicFramePr>
            <a:graphicFrameLocks noGrp="1"/>
          </p:cNvGraphicFramePr>
          <p:nvPr/>
        </p:nvGraphicFramePr>
        <p:xfrm>
          <a:off x="2971800" y="3200400"/>
          <a:ext cx="3810000" cy="2661920"/>
        </p:xfrm>
        <a:graphic>
          <a:graphicData uri="http://schemas.openxmlformats.org/drawingml/2006/table">
            <a:tbl>
              <a:tblPr firstRow="1" bandRow="1">
                <a:tableStyleId>{5C22544A-7EE6-4342-B048-85BDC9FD1C3A}</a:tableStyleId>
              </a:tblPr>
              <a:tblGrid>
                <a:gridCol w="1714500"/>
                <a:gridCol w="2095500"/>
              </a:tblGrid>
              <a:tr h="370840">
                <a:tc gridSpan="2">
                  <a:txBody>
                    <a:bodyPr/>
                    <a:lstStyle/>
                    <a:p>
                      <a:pPr algn="ctr"/>
                      <a:r>
                        <a:rPr lang="en-US" dirty="0" smtClean="0">
                          <a:latin typeface="Cambria" pitchFamily="18" charset="0"/>
                        </a:rPr>
                        <a:t>SPECIFICATION</a:t>
                      </a:r>
                      <a:endParaRPr lang="en-US" dirty="0">
                        <a:latin typeface="Cambria" pitchFamily="18" charset="0"/>
                      </a:endParaRPr>
                    </a:p>
                  </a:txBody>
                  <a:tcPr/>
                </a:tc>
                <a:tc hMerge="1">
                  <a:txBody>
                    <a:bodyPr/>
                    <a:lstStyle/>
                    <a:p>
                      <a:endParaRPr lang="en-US" dirty="0"/>
                    </a:p>
                  </a:txBody>
                  <a:tcPr/>
                </a:tc>
              </a:tr>
              <a:tr h="238760">
                <a:tc>
                  <a:txBody>
                    <a:bodyPr/>
                    <a:lstStyle/>
                    <a:p>
                      <a:r>
                        <a:rPr lang="en-US" sz="1000" kern="1200" dirty="0" smtClean="0">
                          <a:solidFill>
                            <a:schemeClr val="dk1"/>
                          </a:solidFill>
                          <a:latin typeface="Cambria" pitchFamily="18" charset="0"/>
                          <a:ea typeface="+mn-ea"/>
                          <a:cs typeface="+mn-cs"/>
                        </a:rPr>
                        <a:t>Ambient Temperature Limit</a:t>
                      </a:r>
                      <a:endParaRPr lang="en-US" sz="100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-40°C to +85°C</a:t>
                      </a:r>
                    </a:p>
                    <a:p>
                      <a:endParaRPr lang="en-US" sz="1000" dirty="0">
                        <a:latin typeface="Cambria" pitchFamily="18" charset="0"/>
                      </a:endParaRPr>
                    </a:p>
                  </a:txBody>
                  <a:tcPr/>
                </a:tc>
              </a:tr>
              <a:tr h="680720">
                <a:tc>
                  <a:txBody>
                    <a:bodyPr/>
                    <a:lstStyle/>
                    <a:p>
                      <a:r>
                        <a:rPr lang="en-US" sz="1000" kern="1200" dirty="0" smtClean="0">
                          <a:solidFill>
                            <a:schemeClr val="dk1"/>
                          </a:solidFill>
                          <a:latin typeface="Cambria" pitchFamily="18" charset="0"/>
                          <a:ea typeface="+mn-ea"/>
                          <a:cs typeface="+mn-cs"/>
                        </a:rPr>
                        <a:t>Operating Air Gap</a:t>
                      </a:r>
                      <a:endParaRPr lang="en-US" sz="100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For min. voltage requirement: 0.033” For max. Voltage requirement: 0.017” </a:t>
                      </a:r>
                    </a:p>
                  </a:txBody>
                  <a:tcPr/>
                </a:tc>
              </a:tr>
              <a:tr h="269240">
                <a:tc>
                  <a:txBody>
                    <a:bodyPr/>
                    <a:lstStyle/>
                    <a:p>
                      <a:r>
                        <a:rPr lang="en-US" sz="1000" kern="1200" dirty="0" smtClean="0">
                          <a:solidFill>
                            <a:schemeClr val="dk1"/>
                          </a:solidFill>
                          <a:latin typeface="Cambria" pitchFamily="18" charset="0"/>
                          <a:ea typeface="+mn-ea"/>
                          <a:cs typeface="+mn-cs"/>
                        </a:rPr>
                        <a:t>Altitude</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2800 to 12000 Feet</a:t>
                      </a:r>
                      <a:endParaRPr lang="en-US" sz="1000" dirty="0">
                        <a:latin typeface="Cambria" pitchFamily="18" charset="0"/>
                      </a:endParaRPr>
                    </a:p>
                  </a:txBody>
                  <a:tcPr/>
                </a:tc>
              </a:tr>
              <a:tr h="243840">
                <a:tc>
                  <a:txBody>
                    <a:bodyPr/>
                    <a:lstStyle/>
                    <a:p>
                      <a:r>
                        <a:rPr lang="en-US" sz="1000" kern="1200" dirty="0" smtClean="0">
                          <a:solidFill>
                            <a:schemeClr val="dk1"/>
                          </a:solidFill>
                          <a:latin typeface="Cambria" pitchFamily="18" charset="0"/>
                          <a:ea typeface="+mn-ea"/>
                          <a:cs typeface="+mn-cs"/>
                        </a:rPr>
                        <a:t>Relative Humidity	</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0 to 100%</a:t>
                      </a:r>
                      <a:endParaRPr lang="en-US" sz="1000" kern="1200" dirty="0">
                        <a:solidFill>
                          <a:schemeClr val="dk1"/>
                        </a:solidFill>
                        <a:latin typeface="Cambria" pitchFamily="18" charset="0"/>
                        <a:ea typeface="+mn-ea"/>
                        <a:cs typeface="+mn-cs"/>
                      </a:endParaRPr>
                    </a:p>
                  </a:txBody>
                  <a:tcPr/>
                </a:tc>
              </a:tr>
              <a:tr h="213360">
                <a:tc>
                  <a:txBody>
                    <a:bodyPr/>
                    <a:lstStyle/>
                    <a:p>
                      <a:r>
                        <a:rPr lang="en-US" sz="1000" kern="1200" dirty="0" smtClean="0">
                          <a:solidFill>
                            <a:schemeClr val="dk1"/>
                          </a:solidFill>
                          <a:latin typeface="Cambria" pitchFamily="18" charset="0"/>
                          <a:ea typeface="+mn-ea"/>
                          <a:cs typeface="+mn-cs"/>
                        </a:rPr>
                        <a:t>Frequency Range</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10Hz to 2700Hz derived from a 10 </a:t>
                      </a:r>
                    </a:p>
                    <a:p>
                      <a:r>
                        <a:rPr lang="en-US" sz="1000" kern="1200" dirty="0" smtClean="0">
                          <a:solidFill>
                            <a:schemeClr val="dk1"/>
                          </a:solidFill>
                          <a:latin typeface="Cambria" pitchFamily="18" charset="0"/>
                          <a:ea typeface="+mn-ea"/>
                          <a:cs typeface="+mn-cs"/>
                        </a:rPr>
                        <a:t>Pitch, 60 Tooth, 20 deg. Pressure angle gear with the air Gap  </a:t>
                      </a:r>
                    </a:p>
                  </a:txBody>
                  <a:tcPr/>
                </a:tc>
              </a:tr>
            </a:tbl>
          </a:graphicData>
        </a:graphic>
      </p:graphicFrame>
      <p:pic>
        <p:nvPicPr>
          <p:cNvPr id="69635" name="Picture 3"/>
          <p:cNvPicPr>
            <a:picLocks noChangeAspect="1" noChangeArrowheads="1"/>
          </p:cNvPicPr>
          <p:nvPr/>
        </p:nvPicPr>
        <p:blipFill>
          <a:blip r:embed="rId8" cstate="print"/>
          <a:srcRect/>
          <a:stretch>
            <a:fillRect/>
          </a:stretch>
        </p:blipFill>
        <p:spPr bwMode="auto">
          <a:xfrm>
            <a:off x="7085288" y="4419601"/>
            <a:ext cx="1820587" cy="762000"/>
          </a:xfrm>
          <a:prstGeom prst="rect">
            <a:avLst/>
          </a:prstGeom>
          <a:noFill/>
          <a:ln w="9525">
            <a:noFill/>
            <a:miter lim="800000"/>
            <a:headEnd/>
            <a:tailEnd/>
          </a:ln>
        </p:spPr>
      </p:pic>
      <p:pic>
        <p:nvPicPr>
          <p:cNvPr id="45" name="Picture 44"/>
          <p:cNvPicPr/>
          <p:nvPr/>
        </p:nvPicPr>
        <p:blipFill>
          <a:blip r:embed="rId9" cstate="print"/>
          <a:srcRect/>
          <a:stretch>
            <a:fillRect/>
          </a:stretch>
        </p:blipFill>
        <p:spPr bwMode="auto">
          <a:xfrm>
            <a:off x="2133600" y="304800"/>
            <a:ext cx="381000" cy="304800"/>
          </a:xfrm>
          <a:prstGeom prst="rect">
            <a:avLst/>
          </a:prstGeom>
          <a:noFill/>
          <a:ln w="9525">
            <a:noFill/>
            <a:miter lim="800000"/>
            <a:headEnd/>
            <a:tailEnd/>
          </a:ln>
        </p:spPr>
      </p:pic>
      <p:pic>
        <p:nvPicPr>
          <p:cNvPr id="46" name="Picture 4" descr="C:\Documents and Settings\Documentation\Desktop\rail photos\_68561220_train_story_pics_from_kashmir(21).jpg"/>
          <p:cNvPicPr>
            <a:picLocks noChangeAspect="1" noChangeArrowheads="1"/>
          </p:cNvPicPr>
          <p:nvPr/>
        </p:nvPicPr>
        <p:blipFill>
          <a:blip r:embed="rId10" cstate="print"/>
          <a:srcRect/>
          <a:stretch>
            <a:fillRect/>
          </a:stretch>
        </p:blipFill>
        <p:spPr bwMode="auto">
          <a:xfrm>
            <a:off x="914400" y="5943600"/>
            <a:ext cx="1143000" cy="914400"/>
          </a:xfrm>
          <a:prstGeom prst="rect">
            <a:avLst/>
          </a:prstGeom>
          <a:noFill/>
        </p:spPr>
      </p:pic>
      <p:pic>
        <p:nvPicPr>
          <p:cNvPr id="47" name="Picture 46" descr="C:\Documents and Settings\Documentation\Desktop\rail photos\9e6577790d8e92da13f7ca86bafeb5f5.jpg"/>
          <p:cNvPicPr>
            <a:picLocks noChangeAspect="1" noChangeArrowheads="1"/>
          </p:cNvPicPr>
          <p:nvPr/>
        </p:nvPicPr>
        <p:blipFill>
          <a:blip r:embed="rId11" cstate="print"/>
          <a:srcRect/>
          <a:stretch>
            <a:fillRect/>
          </a:stretch>
        </p:blipFill>
        <p:spPr bwMode="auto">
          <a:xfrm>
            <a:off x="2057400" y="5943600"/>
            <a:ext cx="1142999" cy="914400"/>
          </a:xfrm>
          <a:prstGeom prst="rect">
            <a:avLst/>
          </a:prstGeom>
          <a:noFill/>
        </p:spPr>
      </p:pic>
      <p:pic>
        <p:nvPicPr>
          <p:cNvPr id="48" name="Picture 1" descr="C:\Documents and Settings\Documentation\Desktop\rail photos\6101.1228412845.jpg"/>
          <p:cNvPicPr>
            <a:picLocks noChangeAspect="1" noChangeArrowheads="1"/>
          </p:cNvPicPr>
          <p:nvPr/>
        </p:nvPicPr>
        <p:blipFill>
          <a:blip r:embed="rId12" cstate="print"/>
          <a:srcRect/>
          <a:stretch>
            <a:fillRect/>
          </a:stretch>
        </p:blipFill>
        <p:spPr bwMode="auto">
          <a:xfrm>
            <a:off x="3200400" y="5943600"/>
            <a:ext cx="1143000" cy="914400"/>
          </a:xfrm>
          <a:prstGeom prst="rect">
            <a:avLst/>
          </a:prstGeom>
          <a:noFill/>
        </p:spPr>
      </p:pic>
      <p:pic>
        <p:nvPicPr>
          <p:cNvPr id="56" name="Picture 2" descr="C:\Documents and Settings\Documentation\Desktop\rail photos\wdp4.jpg"/>
          <p:cNvPicPr>
            <a:picLocks noChangeAspect="1" noChangeArrowheads="1"/>
          </p:cNvPicPr>
          <p:nvPr/>
        </p:nvPicPr>
        <p:blipFill>
          <a:blip r:embed="rId13" cstate="print"/>
          <a:srcRect/>
          <a:stretch>
            <a:fillRect/>
          </a:stretch>
        </p:blipFill>
        <p:spPr bwMode="auto">
          <a:xfrm>
            <a:off x="4343400" y="5943600"/>
            <a:ext cx="1263246" cy="914400"/>
          </a:xfrm>
          <a:prstGeom prst="rect">
            <a:avLst/>
          </a:prstGeom>
          <a:noFill/>
        </p:spPr>
      </p:pic>
      <p:pic>
        <p:nvPicPr>
          <p:cNvPr id="57" name="Picture 3" descr="C:\Documents and Settings\Documentation\Desktop\rail photos\4998782777_e48e0de196_z.jpg"/>
          <p:cNvPicPr>
            <a:picLocks noChangeAspect="1" noChangeArrowheads="1"/>
          </p:cNvPicPr>
          <p:nvPr/>
        </p:nvPicPr>
        <p:blipFill>
          <a:blip r:embed="rId14" cstate="print"/>
          <a:srcRect/>
          <a:stretch>
            <a:fillRect/>
          </a:stretch>
        </p:blipFill>
        <p:spPr bwMode="auto">
          <a:xfrm>
            <a:off x="5562600" y="5943601"/>
            <a:ext cx="1219200" cy="914400"/>
          </a:xfrm>
          <a:prstGeom prst="rect">
            <a:avLst/>
          </a:prstGeom>
          <a:noFill/>
        </p:spPr>
      </p:pic>
      <p:pic>
        <p:nvPicPr>
          <p:cNvPr id="58" name="Picture 5" descr="C:\Documents and Settings\Documentation\Desktop\rail photos\ICE3_in_Cologne.jpg"/>
          <p:cNvPicPr>
            <a:picLocks noChangeAspect="1" noChangeArrowheads="1"/>
          </p:cNvPicPr>
          <p:nvPr/>
        </p:nvPicPr>
        <p:blipFill>
          <a:blip r:embed="rId15" cstate="print"/>
          <a:srcRect/>
          <a:stretch>
            <a:fillRect/>
          </a:stretch>
        </p:blipFill>
        <p:spPr bwMode="auto">
          <a:xfrm>
            <a:off x="6781800" y="5943600"/>
            <a:ext cx="1222269" cy="914400"/>
          </a:xfrm>
          <a:prstGeom prst="rect">
            <a:avLst/>
          </a:prstGeom>
          <a:noFill/>
        </p:spPr>
      </p:pic>
      <p:pic>
        <p:nvPicPr>
          <p:cNvPr id="59" name="Picture 2" descr="D:\N&amp;S Logo.jpg"/>
          <p:cNvPicPr>
            <a:picLocks noChangeAspect="1" noChangeArrowheads="1"/>
          </p:cNvPicPr>
          <p:nvPr/>
        </p:nvPicPr>
        <p:blipFill>
          <a:blip r:embed="rId16"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295400" y="228600"/>
            <a:ext cx="7848600" cy="461665"/>
          </a:xfrm>
          <a:prstGeom prst="rect">
            <a:avLst/>
          </a:prstGeom>
        </p:spPr>
        <p:txBody>
          <a:bodyPr wrap="square">
            <a:spAutoFit/>
          </a:bodyPr>
          <a:lstStyle/>
          <a:p>
            <a:pPr algn="ctr"/>
            <a:r>
              <a:rPr lang="en-US" sz="2400" b="1" dirty="0" smtClean="0">
                <a:latin typeface="Cambria" pitchFamily="18" charset="0"/>
              </a:rPr>
              <a:t>RADAR ASSEMBLY – NS1020.07</a:t>
            </a:r>
            <a:endParaRPr lang="en-US" sz="2400" b="1" dirty="0">
              <a:latin typeface="Cambria" pitchFamily="18" charset="0"/>
            </a:endParaRPr>
          </a:p>
        </p:txBody>
      </p:sp>
      <p:sp>
        <p:nvSpPr>
          <p:cNvPr id="12" name="Rectangle 11"/>
          <p:cNvSpPr/>
          <p:nvPr/>
        </p:nvSpPr>
        <p:spPr>
          <a:xfrm>
            <a:off x="762000" y="2971800"/>
            <a:ext cx="1634422"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APPLICATION</a:t>
            </a:r>
          </a:p>
        </p:txBody>
      </p:sp>
      <p:pic>
        <p:nvPicPr>
          <p:cNvPr id="11" name="Picture 10" descr="C:\Users\PURCHASE\Desktop\radar head.gif"/>
          <p:cNvPicPr/>
          <p:nvPr/>
        </p:nvPicPr>
        <p:blipFill>
          <a:blip r:embed="rId2" cstate="print"/>
          <a:srcRect/>
          <a:stretch>
            <a:fillRect/>
          </a:stretch>
        </p:blipFill>
        <p:spPr bwMode="auto">
          <a:xfrm>
            <a:off x="838200" y="609600"/>
            <a:ext cx="1828800" cy="1752600"/>
          </a:xfrm>
          <a:prstGeom prst="rect">
            <a:avLst/>
          </a:prstGeom>
          <a:noFill/>
          <a:ln w="9525">
            <a:noFill/>
            <a:miter lim="800000"/>
            <a:headEnd/>
            <a:tailEnd/>
          </a:ln>
        </p:spPr>
      </p:pic>
      <p:sp>
        <p:nvSpPr>
          <p:cNvPr id="13" name="Rectangle 12"/>
          <p:cNvSpPr/>
          <p:nvPr/>
        </p:nvSpPr>
        <p:spPr>
          <a:xfrm>
            <a:off x="2667000" y="609600"/>
            <a:ext cx="3657600" cy="2523768"/>
          </a:xfrm>
          <a:prstGeom prst="rect">
            <a:avLst/>
          </a:prstGeom>
        </p:spPr>
        <p:txBody>
          <a:bodyPr wrap="square">
            <a:spAutoFit/>
          </a:bodyPr>
          <a:lstStyle/>
          <a:p>
            <a:pPr algn="just"/>
            <a:r>
              <a:rPr lang="en-US" dirty="0" smtClean="0"/>
              <a:t> </a:t>
            </a:r>
            <a:r>
              <a:rPr lang="en-US" sz="1000" dirty="0" smtClean="0">
                <a:latin typeface="Cambria" pitchFamily="18" charset="0"/>
              </a:rPr>
              <a:t>A change in the observed frequency of a wave, occurring when the source and observer are in motion relative to each other, with the frequency increasing when the source and observer approach each other and decreasing when they move apart. The motion of the source causes a real shift in frequency of the wave, while the motion of the observer produces only an apparent shift in frequency. Also called </a:t>
            </a:r>
            <a:r>
              <a:rPr lang="en-US" sz="1000" i="1" dirty="0" smtClean="0">
                <a:latin typeface="Cambria" pitchFamily="18" charset="0"/>
              </a:rPr>
              <a:t>Doppler shift</a:t>
            </a:r>
            <a:r>
              <a:rPr lang="en-US" sz="1000" dirty="0" smtClean="0">
                <a:latin typeface="Cambria" pitchFamily="18" charset="0"/>
              </a:rPr>
              <a:t>. Speed sensing Radar uses the principle of Doppler shift to determine the ground speed of the vehicle or other type of equipment. A microwave signal that is transmitted out of the sensor reflects off the target and is received by the sensor. When the target (terrain) is moving relative to the sensor, there is a change in the frequency of the reflected signal (Doppler shift). The ground speed is calculated by measuring the change in frequency.</a:t>
            </a:r>
            <a:br>
              <a:rPr lang="en-US" sz="1000" dirty="0" smtClean="0">
                <a:latin typeface="Cambria" pitchFamily="18" charset="0"/>
              </a:rPr>
            </a:br>
            <a:endParaRPr lang="en-US" sz="1000" dirty="0">
              <a:latin typeface="Cambria" pitchFamily="18" charset="0"/>
            </a:endParaRPr>
          </a:p>
        </p:txBody>
      </p:sp>
      <p:sp>
        <p:nvSpPr>
          <p:cNvPr id="39937" name="Rectangle 1"/>
          <p:cNvSpPr>
            <a:spLocks noChangeArrowheads="1"/>
          </p:cNvSpPr>
          <p:nvPr/>
        </p:nvSpPr>
        <p:spPr bwMode="auto">
          <a:xfrm>
            <a:off x="304800" y="3352800"/>
            <a:ext cx="3505200" cy="5539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Actual ground speed monitoring</a:t>
            </a:r>
            <a:endParaRPr kumimoji="0" lang="en-US" sz="1000" b="0" i="0" u="none" strike="noStrike" cap="none" normalizeH="0" baseline="0" dirty="0" smtClean="0">
              <a:ln>
                <a:noFill/>
              </a:ln>
              <a:solidFill>
                <a:schemeClr val="tx1"/>
              </a:solidFill>
              <a:effectLst/>
              <a:latin typeface="Cambria"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Direction detection.</a:t>
            </a:r>
            <a:endParaRPr kumimoji="0" lang="en-US" sz="1000" b="0" i="0" u="none" strike="noStrike" cap="none" normalizeH="0" baseline="0" dirty="0" smtClean="0">
              <a:ln>
                <a:noFill/>
              </a:ln>
              <a:solidFill>
                <a:schemeClr val="tx1"/>
              </a:solidFill>
              <a:effectLst/>
              <a:latin typeface="Cambria"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Cambria" pitchFamily="18" charset="0"/>
            </a:endParaRPr>
          </a:p>
        </p:txBody>
      </p:sp>
      <p:graphicFrame>
        <p:nvGraphicFramePr>
          <p:cNvPr id="10" name="Table 9"/>
          <p:cNvGraphicFramePr>
            <a:graphicFrameLocks noGrp="1"/>
          </p:cNvGraphicFramePr>
          <p:nvPr/>
        </p:nvGraphicFramePr>
        <p:xfrm>
          <a:off x="2590800" y="3276600"/>
          <a:ext cx="3429000" cy="2560320"/>
        </p:xfrm>
        <a:graphic>
          <a:graphicData uri="http://schemas.openxmlformats.org/drawingml/2006/table">
            <a:tbl>
              <a:tblPr firstRow="1" bandRow="1">
                <a:tableStyleId>{5C22544A-7EE6-4342-B048-85BDC9FD1C3A}</a:tableStyleId>
              </a:tblPr>
              <a:tblGrid>
                <a:gridCol w="1543050"/>
                <a:gridCol w="1885950"/>
              </a:tblGrid>
              <a:tr h="370840">
                <a:tc gridSpan="2">
                  <a:txBody>
                    <a:bodyPr/>
                    <a:lstStyle/>
                    <a:p>
                      <a:pPr algn="ctr"/>
                      <a:r>
                        <a:rPr lang="en-US" dirty="0" smtClean="0">
                          <a:latin typeface="Cambria" pitchFamily="18" charset="0"/>
                        </a:rPr>
                        <a:t>SPECIFICATION</a:t>
                      </a:r>
                      <a:endParaRPr lang="en-US" dirty="0">
                        <a:latin typeface="Cambria" pitchFamily="18" charset="0"/>
                      </a:endParaRPr>
                    </a:p>
                  </a:txBody>
                  <a:tcPr/>
                </a:tc>
                <a:tc hMerge="1">
                  <a:txBody>
                    <a:bodyPr/>
                    <a:lstStyle/>
                    <a:p>
                      <a:endParaRPr lang="en-US" dirty="0"/>
                    </a:p>
                  </a:txBody>
                  <a:tcPr/>
                </a:tc>
              </a:tr>
              <a:tr h="238760">
                <a:tc>
                  <a:txBody>
                    <a:bodyPr/>
                    <a:lstStyle/>
                    <a:p>
                      <a:r>
                        <a:rPr lang="en-US" sz="1000" kern="1200" dirty="0" smtClean="0">
                          <a:solidFill>
                            <a:schemeClr val="dk1"/>
                          </a:solidFill>
                          <a:latin typeface="Cambria" pitchFamily="18" charset="0"/>
                          <a:ea typeface="+mn-ea"/>
                          <a:cs typeface="+mn-cs"/>
                        </a:rPr>
                        <a:t>Input Supply</a:t>
                      </a:r>
                      <a:endParaRPr lang="en-US" sz="100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72 V Dc Nominal (48 – 88 V Dc)</a:t>
                      </a:r>
                    </a:p>
                  </a:txBody>
                  <a:tcPr/>
                </a:tc>
              </a:tr>
              <a:tr h="223520">
                <a:tc>
                  <a:txBody>
                    <a:bodyPr/>
                    <a:lstStyle/>
                    <a:p>
                      <a:r>
                        <a:rPr lang="en-US" sz="1000" kern="1200" dirty="0" smtClean="0">
                          <a:solidFill>
                            <a:schemeClr val="dk1"/>
                          </a:solidFill>
                          <a:latin typeface="Cambria" pitchFamily="18" charset="0"/>
                          <a:ea typeface="+mn-ea"/>
                          <a:cs typeface="+mn-cs"/>
                        </a:rPr>
                        <a:t>Output frequency</a:t>
                      </a:r>
                      <a:endParaRPr lang="en-US" sz="100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22.5 Hz / Mph</a:t>
                      </a:r>
                    </a:p>
                  </a:txBody>
                  <a:tcPr/>
                </a:tc>
              </a:tr>
              <a:tr h="269240">
                <a:tc>
                  <a:txBody>
                    <a:bodyPr/>
                    <a:lstStyle/>
                    <a:p>
                      <a:r>
                        <a:rPr lang="en-US" sz="1000" kern="1200" dirty="0" smtClean="0">
                          <a:solidFill>
                            <a:schemeClr val="dk1"/>
                          </a:solidFill>
                          <a:latin typeface="Cambria" pitchFamily="18" charset="0"/>
                          <a:ea typeface="+mn-ea"/>
                          <a:cs typeface="+mn-cs"/>
                        </a:rPr>
                        <a:t>Mounting Angle</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37.5⁰</a:t>
                      </a:r>
                      <a:endParaRPr lang="en-US" sz="1000" dirty="0">
                        <a:latin typeface="Cambria" pitchFamily="18" charset="0"/>
                      </a:endParaRPr>
                    </a:p>
                  </a:txBody>
                  <a:tcPr/>
                </a:tc>
              </a:tr>
              <a:tr h="243840">
                <a:tc>
                  <a:txBody>
                    <a:bodyPr/>
                    <a:lstStyle/>
                    <a:p>
                      <a:r>
                        <a:rPr lang="en-US" sz="1000" kern="1200" dirty="0" smtClean="0">
                          <a:solidFill>
                            <a:schemeClr val="dk1"/>
                          </a:solidFill>
                          <a:latin typeface="Cambria" pitchFamily="18" charset="0"/>
                          <a:ea typeface="+mn-ea"/>
                          <a:cs typeface="+mn-cs"/>
                        </a:rPr>
                        <a:t>Radar type	</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K-Band Radar</a:t>
                      </a:r>
                      <a:endParaRPr lang="en-US" sz="1000" kern="1200" dirty="0">
                        <a:solidFill>
                          <a:schemeClr val="dk1"/>
                        </a:solidFill>
                        <a:latin typeface="Cambria" pitchFamily="18" charset="0"/>
                        <a:ea typeface="+mn-ea"/>
                        <a:cs typeface="+mn-cs"/>
                      </a:endParaRPr>
                    </a:p>
                  </a:txBody>
                  <a:tcPr/>
                </a:tc>
              </a:tr>
              <a:tr h="213360">
                <a:tc>
                  <a:txBody>
                    <a:bodyPr/>
                    <a:lstStyle/>
                    <a:p>
                      <a:r>
                        <a:rPr lang="en-US" sz="1000" kern="1200" dirty="0" smtClean="0">
                          <a:solidFill>
                            <a:schemeClr val="dk1"/>
                          </a:solidFill>
                          <a:latin typeface="Cambria" pitchFamily="18" charset="0"/>
                          <a:ea typeface="+mn-ea"/>
                          <a:cs typeface="+mn-cs"/>
                        </a:rPr>
                        <a:t>Antenna type</a:t>
                      </a:r>
                      <a:endParaRPr lang="en-US" sz="100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Planner array antenna</a:t>
                      </a:r>
                    </a:p>
                  </a:txBody>
                  <a:tcPr/>
                </a:tc>
              </a:tr>
              <a:tr h="213360">
                <a:tc>
                  <a:txBody>
                    <a:bodyPr/>
                    <a:lstStyle/>
                    <a:p>
                      <a:r>
                        <a:rPr lang="en-US" sz="1000" kern="1200" dirty="0" smtClean="0">
                          <a:solidFill>
                            <a:schemeClr val="dk1"/>
                          </a:solidFill>
                          <a:latin typeface="Cambria" pitchFamily="18" charset="0"/>
                          <a:ea typeface="+mn-ea"/>
                          <a:cs typeface="+mn-cs"/>
                        </a:rPr>
                        <a:t>Transmission Frequency</a:t>
                      </a:r>
                      <a:endParaRPr lang="en-US" sz="100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24.125 GHz</a:t>
                      </a:r>
                    </a:p>
                  </a:txBody>
                  <a:tcPr/>
                </a:tc>
              </a:tr>
              <a:tr h="274320">
                <a:tc>
                  <a:txBody>
                    <a:bodyPr/>
                    <a:lstStyle/>
                    <a:p>
                      <a:r>
                        <a:rPr lang="en-US" sz="1000" kern="1200" dirty="0" smtClean="0">
                          <a:solidFill>
                            <a:schemeClr val="dk1"/>
                          </a:solidFill>
                          <a:latin typeface="Cambria" pitchFamily="18" charset="0"/>
                          <a:ea typeface="+mn-ea"/>
                          <a:cs typeface="+mn-cs"/>
                        </a:rPr>
                        <a:t>Band width	</a:t>
                      </a:r>
                      <a:endParaRPr lang="en-US" sz="100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500 MHz</a:t>
                      </a:r>
                    </a:p>
                  </a:txBody>
                  <a:tcPr/>
                </a:tc>
              </a:tr>
              <a:tr h="274320">
                <a:tc>
                  <a:txBody>
                    <a:bodyPr/>
                    <a:lstStyle/>
                    <a:p>
                      <a:r>
                        <a:rPr lang="en-US" sz="1000" kern="1200" dirty="0" smtClean="0">
                          <a:solidFill>
                            <a:schemeClr val="dk1"/>
                          </a:solidFill>
                          <a:latin typeface="Cambria" pitchFamily="18" charset="0"/>
                          <a:ea typeface="+mn-ea"/>
                          <a:cs typeface="+mn-cs"/>
                        </a:rPr>
                        <a:t>Velocity range</a:t>
                      </a:r>
                      <a:endParaRPr lang="en-US" sz="100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0.5 – 180 Km/h</a:t>
                      </a:r>
                    </a:p>
                  </a:txBody>
                  <a:tcPr/>
                </a:tc>
              </a:tr>
            </a:tbl>
          </a:graphicData>
        </a:graphic>
      </p:graphicFrame>
      <p:sp>
        <p:nvSpPr>
          <p:cNvPr id="25" name="Rectangle 24"/>
          <p:cNvSpPr/>
          <p:nvPr/>
        </p:nvSpPr>
        <p:spPr>
          <a:xfrm>
            <a:off x="6858000" y="1295400"/>
            <a:ext cx="17526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ambria" pitchFamily="18" charset="0"/>
              </a:rPr>
              <a:t>RADAR ASSM</a:t>
            </a:r>
            <a:endParaRPr lang="en-US" dirty="0">
              <a:latin typeface="Cambria" pitchFamily="18" charset="0"/>
            </a:endParaRPr>
          </a:p>
        </p:txBody>
      </p:sp>
      <p:cxnSp>
        <p:nvCxnSpPr>
          <p:cNvPr id="27" name="Straight Connector 26"/>
          <p:cNvCxnSpPr/>
          <p:nvPr/>
        </p:nvCxnSpPr>
        <p:spPr>
          <a:xfrm>
            <a:off x="7010400" y="2514600"/>
            <a:ext cx="0" cy="457200"/>
          </a:xfrm>
          <a:prstGeom prst="line">
            <a:avLst/>
          </a:prstGeom>
        </p:spPr>
        <p:style>
          <a:lnRef idx="1">
            <a:schemeClr val="accent2"/>
          </a:lnRef>
          <a:fillRef idx="0">
            <a:schemeClr val="accent2"/>
          </a:fillRef>
          <a:effectRef idx="0">
            <a:schemeClr val="accent2"/>
          </a:effectRef>
          <a:fontRef idx="minor">
            <a:schemeClr val="tx1"/>
          </a:fontRef>
        </p:style>
      </p:cxnSp>
      <p:cxnSp>
        <p:nvCxnSpPr>
          <p:cNvPr id="28" name="Straight Connector 27"/>
          <p:cNvCxnSpPr/>
          <p:nvPr/>
        </p:nvCxnSpPr>
        <p:spPr>
          <a:xfrm>
            <a:off x="7239000" y="2514600"/>
            <a:ext cx="0" cy="1981200"/>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p:cNvCxnSpPr/>
          <p:nvPr/>
        </p:nvCxnSpPr>
        <p:spPr>
          <a:xfrm>
            <a:off x="7543800" y="2514600"/>
            <a:ext cx="0" cy="457200"/>
          </a:xfrm>
          <a:prstGeom prst="line">
            <a:avLst/>
          </a:prstGeom>
        </p:spPr>
        <p:style>
          <a:lnRef idx="1">
            <a:schemeClr val="accent2"/>
          </a:lnRef>
          <a:fillRef idx="0">
            <a:schemeClr val="accent2"/>
          </a:fillRef>
          <a:effectRef idx="0">
            <a:schemeClr val="accent2"/>
          </a:effectRef>
          <a:fontRef idx="minor">
            <a:schemeClr val="tx1"/>
          </a:fontRef>
        </p:style>
      </p:cxnSp>
      <p:cxnSp>
        <p:nvCxnSpPr>
          <p:cNvPr id="30" name="Straight Connector 29"/>
          <p:cNvCxnSpPr/>
          <p:nvPr/>
        </p:nvCxnSpPr>
        <p:spPr>
          <a:xfrm>
            <a:off x="7772400" y="2514600"/>
            <a:ext cx="0" cy="457200"/>
          </a:xfrm>
          <a:prstGeom prst="line">
            <a:avLst/>
          </a:prstGeom>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a:xfrm>
            <a:off x="8229600" y="2514600"/>
            <a:ext cx="0" cy="457200"/>
          </a:xfrm>
          <a:prstGeom prst="line">
            <a:avLst/>
          </a:prstGeom>
        </p:spPr>
        <p:style>
          <a:lnRef idx="1">
            <a:schemeClr val="accent2"/>
          </a:lnRef>
          <a:fillRef idx="0">
            <a:schemeClr val="accent2"/>
          </a:fillRef>
          <a:effectRef idx="0">
            <a:schemeClr val="accent2"/>
          </a:effectRef>
          <a:fontRef idx="minor">
            <a:schemeClr val="tx1"/>
          </a:fontRef>
        </p:style>
      </p:cxnSp>
      <p:cxnSp>
        <p:nvCxnSpPr>
          <p:cNvPr id="32" name="Straight Connector 31"/>
          <p:cNvCxnSpPr/>
          <p:nvPr/>
        </p:nvCxnSpPr>
        <p:spPr>
          <a:xfrm>
            <a:off x="8382000" y="2514600"/>
            <a:ext cx="0" cy="457200"/>
          </a:xfrm>
          <a:prstGeom prst="line">
            <a:avLst/>
          </a:prstGeom>
        </p:spPr>
        <p:style>
          <a:lnRef idx="1">
            <a:schemeClr val="dk1"/>
          </a:lnRef>
          <a:fillRef idx="0">
            <a:schemeClr val="dk1"/>
          </a:fillRef>
          <a:effectRef idx="0">
            <a:schemeClr val="dk1"/>
          </a:effectRef>
          <a:fontRef idx="minor">
            <a:schemeClr val="tx1"/>
          </a:fontRef>
        </p:style>
      </p:cxnSp>
      <p:pic>
        <p:nvPicPr>
          <p:cNvPr id="33" name="il_fi" descr="http://www.gwinstek.com/product/images/picture/FC_201171210511.jpg"/>
          <p:cNvPicPr/>
          <p:nvPr/>
        </p:nvPicPr>
        <p:blipFill>
          <a:blip r:embed="rId3" cstate="print"/>
          <a:srcRect/>
          <a:stretch>
            <a:fillRect/>
          </a:stretch>
        </p:blipFill>
        <p:spPr bwMode="auto">
          <a:xfrm>
            <a:off x="7696200" y="4724400"/>
            <a:ext cx="1228725" cy="685800"/>
          </a:xfrm>
          <a:prstGeom prst="rect">
            <a:avLst/>
          </a:prstGeom>
          <a:noFill/>
          <a:ln w="9525">
            <a:noFill/>
            <a:miter lim="800000"/>
            <a:headEnd/>
            <a:tailEnd/>
          </a:ln>
        </p:spPr>
      </p:pic>
      <p:cxnSp>
        <p:nvCxnSpPr>
          <p:cNvPr id="35" name="Straight Connector 34"/>
          <p:cNvCxnSpPr/>
          <p:nvPr/>
        </p:nvCxnSpPr>
        <p:spPr>
          <a:xfrm>
            <a:off x="8229600" y="5105400"/>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8229600" y="5562600"/>
            <a:ext cx="76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8991600" y="3352800"/>
            <a:ext cx="0" cy="2209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305800" y="3352800"/>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8229600" y="2971800"/>
            <a:ext cx="15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8305800" y="2971800"/>
            <a:ext cx="0" cy="381000"/>
          </a:xfrm>
          <a:prstGeom prst="line">
            <a:avLst/>
          </a:prstGeom>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7391400" y="3657600"/>
            <a:ext cx="914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p:cNvSpPr/>
          <p:nvPr/>
        </p:nvSpPr>
        <p:spPr>
          <a:xfrm>
            <a:off x="7543800" y="3733800"/>
            <a:ext cx="685800" cy="1524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smtClean="0"/>
              <a:t>5 V</a:t>
            </a:r>
            <a:endParaRPr lang="en-US" sz="1600" dirty="0"/>
          </a:p>
        </p:txBody>
      </p:sp>
      <p:sp>
        <p:nvSpPr>
          <p:cNvPr id="49" name="Oval 48"/>
          <p:cNvSpPr/>
          <p:nvPr/>
        </p:nvSpPr>
        <p:spPr>
          <a:xfrm>
            <a:off x="7543800" y="4038600"/>
            <a:ext cx="152400" cy="1524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1" name="Oval 50"/>
          <p:cNvSpPr/>
          <p:nvPr/>
        </p:nvSpPr>
        <p:spPr>
          <a:xfrm>
            <a:off x="7848600" y="40386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2" name="Rectangle 51"/>
          <p:cNvSpPr/>
          <p:nvPr/>
        </p:nvSpPr>
        <p:spPr>
          <a:xfrm>
            <a:off x="6172200" y="3657600"/>
            <a:ext cx="9144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p:cNvSpPr/>
          <p:nvPr/>
        </p:nvSpPr>
        <p:spPr>
          <a:xfrm>
            <a:off x="6324600" y="3733800"/>
            <a:ext cx="685800" cy="1524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smtClean="0"/>
              <a:t>15 V</a:t>
            </a:r>
            <a:endParaRPr lang="en-US" sz="1600" dirty="0"/>
          </a:p>
        </p:txBody>
      </p:sp>
      <p:sp>
        <p:nvSpPr>
          <p:cNvPr id="54" name="Oval 53"/>
          <p:cNvSpPr/>
          <p:nvPr/>
        </p:nvSpPr>
        <p:spPr>
          <a:xfrm>
            <a:off x="6324600" y="4038600"/>
            <a:ext cx="152400" cy="1524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5" name="Oval 54"/>
          <p:cNvSpPr/>
          <p:nvPr/>
        </p:nvSpPr>
        <p:spPr>
          <a:xfrm>
            <a:off x="6705600" y="40386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74" name="Straight Connector 73"/>
          <p:cNvCxnSpPr/>
          <p:nvPr/>
        </p:nvCxnSpPr>
        <p:spPr>
          <a:xfrm>
            <a:off x="7772400" y="2971800"/>
            <a:ext cx="228600" cy="0"/>
          </a:xfrm>
          <a:prstGeom prst="line">
            <a:avLst/>
          </a:prstGeom>
        </p:spPr>
        <p:style>
          <a:lnRef idx="1">
            <a:schemeClr val="dk1"/>
          </a:lnRef>
          <a:fillRef idx="0">
            <a:schemeClr val="dk1"/>
          </a:fillRef>
          <a:effectRef idx="0">
            <a:schemeClr val="dk1"/>
          </a:effectRef>
          <a:fontRef idx="minor">
            <a:schemeClr val="tx1"/>
          </a:fontRef>
        </p:style>
      </p:cxnSp>
      <p:cxnSp>
        <p:nvCxnSpPr>
          <p:cNvPr id="76" name="Straight Connector 75"/>
          <p:cNvCxnSpPr>
            <a:stCxn id="51" idx="4"/>
          </p:cNvCxnSpPr>
          <p:nvPr/>
        </p:nvCxnSpPr>
        <p:spPr>
          <a:xfrm>
            <a:off x="7924800" y="4191000"/>
            <a:ext cx="0" cy="304800"/>
          </a:xfrm>
          <a:prstGeom prst="line">
            <a:avLst/>
          </a:prstGeom>
        </p:spPr>
        <p:style>
          <a:lnRef idx="1">
            <a:schemeClr val="dk1"/>
          </a:lnRef>
          <a:fillRef idx="0">
            <a:schemeClr val="dk1"/>
          </a:fillRef>
          <a:effectRef idx="0">
            <a:schemeClr val="dk1"/>
          </a:effectRef>
          <a:fontRef idx="minor">
            <a:schemeClr val="tx1"/>
          </a:fontRef>
        </p:style>
      </p:cxnSp>
      <p:cxnSp>
        <p:nvCxnSpPr>
          <p:cNvPr id="77" name="Straight Connector 76"/>
          <p:cNvCxnSpPr/>
          <p:nvPr/>
        </p:nvCxnSpPr>
        <p:spPr>
          <a:xfrm>
            <a:off x="7620000" y="4191000"/>
            <a:ext cx="0" cy="3048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9" name="Straight Connector 78"/>
          <p:cNvCxnSpPr/>
          <p:nvPr/>
        </p:nvCxnSpPr>
        <p:spPr>
          <a:xfrm>
            <a:off x="7924800" y="4495800"/>
            <a:ext cx="533400" cy="0"/>
          </a:xfrm>
          <a:prstGeom prst="line">
            <a:avLst/>
          </a:prstGeom>
        </p:spPr>
        <p:style>
          <a:lnRef idx="1">
            <a:schemeClr val="dk1"/>
          </a:lnRef>
          <a:fillRef idx="0">
            <a:schemeClr val="dk1"/>
          </a:fillRef>
          <a:effectRef idx="0">
            <a:schemeClr val="dk1"/>
          </a:effectRef>
          <a:fontRef idx="minor">
            <a:schemeClr val="tx1"/>
          </a:fontRef>
        </p:style>
      </p:cxnSp>
      <p:cxnSp>
        <p:nvCxnSpPr>
          <p:cNvPr id="81" name="Straight Connector 80"/>
          <p:cNvCxnSpPr/>
          <p:nvPr/>
        </p:nvCxnSpPr>
        <p:spPr>
          <a:xfrm flipV="1">
            <a:off x="8458200" y="3429000"/>
            <a:ext cx="0" cy="1066800"/>
          </a:xfrm>
          <a:prstGeom prst="line">
            <a:avLst/>
          </a:prstGeom>
        </p:spPr>
        <p:style>
          <a:lnRef idx="1">
            <a:schemeClr val="dk1"/>
          </a:lnRef>
          <a:fillRef idx="0">
            <a:schemeClr val="dk1"/>
          </a:fillRef>
          <a:effectRef idx="0">
            <a:schemeClr val="dk1"/>
          </a:effectRef>
          <a:fontRef idx="minor">
            <a:schemeClr val="tx1"/>
          </a:fontRef>
        </p:style>
      </p:cxnSp>
      <p:cxnSp>
        <p:nvCxnSpPr>
          <p:cNvPr id="83" name="Straight Connector 82"/>
          <p:cNvCxnSpPr/>
          <p:nvPr/>
        </p:nvCxnSpPr>
        <p:spPr>
          <a:xfrm>
            <a:off x="8001000" y="34290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87" name="Straight Connector 86"/>
          <p:cNvCxnSpPr/>
          <p:nvPr/>
        </p:nvCxnSpPr>
        <p:spPr>
          <a:xfrm>
            <a:off x="8001000" y="2971800"/>
            <a:ext cx="0" cy="457200"/>
          </a:xfrm>
          <a:prstGeom prst="line">
            <a:avLst/>
          </a:prstGeom>
        </p:spPr>
        <p:style>
          <a:lnRef idx="1">
            <a:schemeClr val="dk1"/>
          </a:lnRef>
          <a:fillRef idx="0">
            <a:schemeClr val="dk1"/>
          </a:fillRef>
          <a:effectRef idx="0">
            <a:schemeClr val="dk1"/>
          </a:effectRef>
          <a:fontRef idx="minor">
            <a:schemeClr val="tx1"/>
          </a:fontRef>
        </p:style>
      </p:cxnSp>
      <p:cxnSp>
        <p:nvCxnSpPr>
          <p:cNvPr id="90" name="Straight Connector 89"/>
          <p:cNvCxnSpPr/>
          <p:nvPr/>
        </p:nvCxnSpPr>
        <p:spPr>
          <a:xfrm flipH="1">
            <a:off x="7315200" y="2971800"/>
            <a:ext cx="2286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92" name="Straight Connector 91"/>
          <p:cNvCxnSpPr/>
          <p:nvPr/>
        </p:nvCxnSpPr>
        <p:spPr>
          <a:xfrm>
            <a:off x="7315200" y="2971800"/>
            <a:ext cx="0" cy="1524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96" name="Straight Connector 95"/>
          <p:cNvCxnSpPr/>
          <p:nvPr/>
        </p:nvCxnSpPr>
        <p:spPr>
          <a:xfrm>
            <a:off x="7315200" y="4495800"/>
            <a:ext cx="3048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99" name="Straight Connector 98"/>
          <p:cNvCxnSpPr/>
          <p:nvPr/>
        </p:nvCxnSpPr>
        <p:spPr>
          <a:xfrm flipH="1">
            <a:off x="6781800" y="449580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101" name="Straight Connector 100"/>
          <p:cNvCxnSpPr>
            <a:stCxn id="55" idx="4"/>
          </p:cNvCxnSpPr>
          <p:nvPr/>
        </p:nvCxnSpPr>
        <p:spPr>
          <a:xfrm>
            <a:off x="6781800" y="4191000"/>
            <a:ext cx="0" cy="304800"/>
          </a:xfrm>
          <a:prstGeom prst="line">
            <a:avLst/>
          </a:prstGeom>
        </p:spPr>
        <p:style>
          <a:lnRef idx="1">
            <a:schemeClr val="dk1"/>
          </a:lnRef>
          <a:fillRef idx="0">
            <a:schemeClr val="dk1"/>
          </a:fillRef>
          <a:effectRef idx="0">
            <a:schemeClr val="dk1"/>
          </a:effectRef>
          <a:fontRef idx="minor">
            <a:schemeClr val="tx1"/>
          </a:fontRef>
        </p:style>
      </p:cxnSp>
      <p:cxnSp>
        <p:nvCxnSpPr>
          <p:cNvPr id="103" name="Straight Connector 102"/>
          <p:cNvCxnSpPr/>
          <p:nvPr/>
        </p:nvCxnSpPr>
        <p:spPr>
          <a:xfrm flipH="1">
            <a:off x="6096000" y="2971800"/>
            <a:ext cx="9144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06" name="Straight Connector 105"/>
          <p:cNvCxnSpPr/>
          <p:nvPr/>
        </p:nvCxnSpPr>
        <p:spPr>
          <a:xfrm>
            <a:off x="6096000" y="2971800"/>
            <a:ext cx="0" cy="1524000"/>
          </a:xfrm>
          <a:prstGeom prst="line">
            <a:avLst/>
          </a:prstGeom>
        </p:spPr>
        <p:style>
          <a:lnRef idx="1">
            <a:schemeClr val="accent2"/>
          </a:lnRef>
          <a:fillRef idx="0">
            <a:schemeClr val="accent2"/>
          </a:fillRef>
          <a:effectRef idx="0">
            <a:schemeClr val="accent2"/>
          </a:effectRef>
          <a:fontRef idx="minor">
            <a:schemeClr val="tx1"/>
          </a:fontRef>
        </p:style>
      </p:cxnSp>
      <p:cxnSp>
        <p:nvCxnSpPr>
          <p:cNvPr id="108" name="Straight Connector 107"/>
          <p:cNvCxnSpPr/>
          <p:nvPr/>
        </p:nvCxnSpPr>
        <p:spPr>
          <a:xfrm>
            <a:off x="6096000" y="4495800"/>
            <a:ext cx="3048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10" name="Straight Connector 109"/>
          <p:cNvCxnSpPr>
            <a:endCxn id="54" idx="4"/>
          </p:cNvCxnSpPr>
          <p:nvPr/>
        </p:nvCxnSpPr>
        <p:spPr>
          <a:xfrm flipV="1">
            <a:off x="6400800" y="4191000"/>
            <a:ext cx="0" cy="304800"/>
          </a:xfrm>
          <a:prstGeom prst="line">
            <a:avLst/>
          </a:prstGeom>
        </p:spPr>
        <p:style>
          <a:lnRef idx="1">
            <a:schemeClr val="accent2"/>
          </a:lnRef>
          <a:fillRef idx="0">
            <a:schemeClr val="accent2"/>
          </a:fillRef>
          <a:effectRef idx="0">
            <a:schemeClr val="accent2"/>
          </a:effectRef>
          <a:fontRef idx="minor">
            <a:schemeClr val="tx1"/>
          </a:fontRef>
        </p:style>
      </p:cxnSp>
      <p:sp>
        <p:nvSpPr>
          <p:cNvPr id="111" name="Rectangle 110"/>
          <p:cNvSpPr/>
          <p:nvPr/>
        </p:nvSpPr>
        <p:spPr>
          <a:xfrm>
            <a:off x="6553200" y="685800"/>
            <a:ext cx="1475469"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TEST SETUP</a:t>
            </a:r>
          </a:p>
        </p:txBody>
      </p:sp>
      <p:pic>
        <p:nvPicPr>
          <p:cNvPr id="88068" name="Picture 4" descr="1000 Hz Square Wave into EL84 PP CCS Amp"/>
          <p:cNvPicPr>
            <a:picLocks noChangeAspect="1" noChangeArrowheads="1"/>
          </p:cNvPicPr>
          <p:nvPr/>
        </p:nvPicPr>
        <p:blipFill>
          <a:blip r:embed="rId4" cstate="print"/>
          <a:srcRect/>
          <a:stretch>
            <a:fillRect/>
          </a:stretch>
        </p:blipFill>
        <p:spPr bwMode="auto">
          <a:xfrm>
            <a:off x="6324600" y="4724400"/>
            <a:ext cx="1285875" cy="916885"/>
          </a:xfrm>
          <a:prstGeom prst="rect">
            <a:avLst/>
          </a:prstGeom>
          <a:noFill/>
        </p:spPr>
      </p:pic>
      <p:pic>
        <p:nvPicPr>
          <p:cNvPr id="62" name="Picture 61"/>
          <p:cNvPicPr/>
          <p:nvPr/>
        </p:nvPicPr>
        <p:blipFill>
          <a:blip r:embed="rId5" cstate="print"/>
          <a:srcRect/>
          <a:stretch>
            <a:fillRect/>
          </a:stretch>
        </p:blipFill>
        <p:spPr bwMode="auto">
          <a:xfrm>
            <a:off x="2590800" y="304800"/>
            <a:ext cx="381000" cy="304800"/>
          </a:xfrm>
          <a:prstGeom prst="rect">
            <a:avLst/>
          </a:prstGeom>
          <a:noFill/>
          <a:ln w="9525">
            <a:noFill/>
            <a:miter lim="800000"/>
            <a:headEnd/>
            <a:tailEnd/>
          </a:ln>
        </p:spPr>
      </p:pic>
      <p:pic>
        <p:nvPicPr>
          <p:cNvPr id="63" name="Picture 4" descr="C:\Documents and Settings\Documentation\Desktop\rail photos\_68561220_train_story_pics_from_kashmir(21).jpg"/>
          <p:cNvPicPr>
            <a:picLocks noChangeAspect="1" noChangeArrowheads="1"/>
          </p:cNvPicPr>
          <p:nvPr/>
        </p:nvPicPr>
        <p:blipFill>
          <a:blip r:embed="rId6" cstate="print"/>
          <a:srcRect/>
          <a:stretch>
            <a:fillRect/>
          </a:stretch>
        </p:blipFill>
        <p:spPr bwMode="auto">
          <a:xfrm>
            <a:off x="914400" y="5943600"/>
            <a:ext cx="1143000" cy="914400"/>
          </a:xfrm>
          <a:prstGeom prst="rect">
            <a:avLst/>
          </a:prstGeom>
          <a:noFill/>
        </p:spPr>
      </p:pic>
      <p:pic>
        <p:nvPicPr>
          <p:cNvPr id="64" name="Picture 63" descr="C:\Documents and Settings\Documentation\Desktop\rail photos\9e6577790d8e92da13f7ca86bafeb5f5.jpg"/>
          <p:cNvPicPr>
            <a:picLocks noChangeAspect="1" noChangeArrowheads="1"/>
          </p:cNvPicPr>
          <p:nvPr/>
        </p:nvPicPr>
        <p:blipFill>
          <a:blip r:embed="rId7" cstate="print"/>
          <a:srcRect/>
          <a:stretch>
            <a:fillRect/>
          </a:stretch>
        </p:blipFill>
        <p:spPr bwMode="auto">
          <a:xfrm>
            <a:off x="2057400" y="5943600"/>
            <a:ext cx="1142999" cy="914400"/>
          </a:xfrm>
          <a:prstGeom prst="rect">
            <a:avLst/>
          </a:prstGeom>
          <a:noFill/>
        </p:spPr>
      </p:pic>
      <p:pic>
        <p:nvPicPr>
          <p:cNvPr id="65" name="Picture 1" descr="C:\Documents and Settings\Documentation\Desktop\rail photos\6101.1228412845.jpg"/>
          <p:cNvPicPr>
            <a:picLocks noChangeAspect="1" noChangeArrowheads="1"/>
          </p:cNvPicPr>
          <p:nvPr/>
        </p:nvPicPr>
        <p:blipFill>
          <a:blip r:embed="rId8" cstate="print"/>
          <a:srcRect/>
          <a:stretch>
            <a:fillRect/>
          </a:stretch>
        </p:blipFill>
        <p:spPr bwMode="auto">
          <a:xfrm>
            <a:off x="3200400" y="5943600"/>
            <a:ext cx="1143000" cy="914400"/>
          </a:xfrm>
          <a:prstGeom prst="rect">
            <a:avLst/>
          </a:prstGeom>
          <a:noFill/>
        </p:spPr>
      </p:pic>
      <p:pic>
        <p:nvPicPr>
          <p:cNvPr id="66" name="Picture 2" descr="C:\Documents and Settings\Documentation\Desktop\rail photos\wdp4.jpg"/>
          <p:cNvPicPr>
            <a:picLocks noChangeAspect="1" noChangeArrowheads="1"/>
          </p:cNvPicPr>
          <p:nvPr/>
        </p:nvPicPr>
        <p:blipFill>
          <a:blip r:embed="rId9" cstate="print"/>
          <a:srcRect/>
          <a:stretch>
            <a:fillRect/>
          </a:stretch>
        </p:blipFill>
        <p:spPr bwMode="auto">
          <a:xfrm>
            <a:off x="4343400" y="5943600"/>
            <a:ext cx="1263246" cy="914400"/>
          </a:xfrm>
          <a:prstGeom prst="rect">
            <a:avLst/>
          </a:prstGeom>
          <a:noFill/>
        </p:spPr>
      </p:pic>
      <p:pic>
        <p:nvPicPr>
          <p:cNvPr id="67" name="Picture 3" descr="C:\Documents and Settings\Documentation\Desktop\rail photos\4998782777_e48e0de196_z.jpg"/>
          <p:cNvPicPr>
            <a:picLocks noChangeAspect="1" noChangeArrowheads="1"/>
          </p:cNvPicPr>
          <p:nvPr/>
        </p:nvPicPr>
        <p:blipFill>
          <a:blip r:embed="rId10" cstate="print"/>
          <a:srcRect/>
          <a:stretch>
            <a:fillRect/>
          </a:stretch>
        </p:blipFill>
        <p:spPr bwMode="auto">
          <a:xfrm>
            <a:off x="5562600" y="5943601"/>
            <a:ext cx="1219200" cy="914400"/>
          </a:xfrm>
          <a:prstGeom prst="rect">
            <a:avLst/>
          </a:prstGeom>
          <a:noFill/>
        </p:spPr>
      </p:pic>
      <p:pic>
        <p:nvPicPr>
          <p:cNvPr id="68" name="Picture 5" descr="C:\Documents and Settings\Documentation\Desktop\rail photos\ICE3_in_Cologne.jpg"/>
          <p:cNvPicPr>
            <a:picLocks noChangeAspect="1" noChangeArrowheads="1"/>
          </p:cNvPicPr>
          <p:nvPr/>
        </p:nvPicPr>
        <p:blipFill>
          <a:blip r:embed="rId11" cstate="print"/>
          <a:srcRect/>
          <a:stretch>
            <a:fillRect/>
          </a:stretch>
        </p:blipFill>
        <p:spPr bwMode="auto">
          <a:xfrm>
            <a:off x="6781800" y="5943600"/>
            <a:ext cx="1222269" cy="914400"/>
          </a:xfrm>
          <a:prstGeom prst="rect">
            <a:avLst/>
          </a:prstGeom>
          <a:noFill/>
        </p:spPr>
      </p:pic>
      <p:pic>
        <p:nvPicPr>
          <p:cNvPr id="69" name="Picture 2" descr="D:\N&amp;S Logo.jpg"/>
          <p:cNvPicPr>
            <a:picLocks noChangeAspect="1" noChangeArrowheads="1"/>
          </p:cNvPicPr>
          <p:nvPr/>
        </p:nvPicPr>
        <p:blipFill>
          <a:blip r:embed="rId12"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3" name="Picture 5" descr="C:\Documents and Settings\Documentation\Desktop\rail photos\ice-train-station.jpg"/>
          <p:cNvPicPr>
            <a:picLocks noChangeAspect="1" noChangeArrowheads="1"/>
          </p:cNvPicPr>
          <p:nvPr/>
        </p:nvPicPr>
        <p:blipFill>
          <a:blip r:embed="rId2" cstate="print"/>
          <a:srcRect/>
          <a:stretch>
            <a:fillRect/>
          </a:stretch>
        </p:blipFill>
        <p:spPr bwMode="auto">
          <a:xfrm>
            <a:off x="914400" y="0"/>
            <a:ext cx="8229600" cy="5943600"/>
          </a:xfrm>
          <a:prstGeom prst="rect">
            <a:avLst/>
          </a:prstGeom>
          <a:noFill/>
        </p:spPr>
      </p:pic>
      <p:sp>
        <p:nvSpPr>
          <p:cNvPr id="10" name="Rectangle 3"/>
          <p:cNvSpPr>
            <a:spLocks noChangeArrowheads="1"/>
          </p:cNvSpPr>
          <p:nvPr/>
        </p:nvSpPr>
        <p:spPr bwMode="auto">
          <a:xfrm>
            <a:off x="838200" y="3429000"/>
            <a:ext cx="8305800" cy="38472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000" b="1" dirty="0" smtClean="0">
                <a:solidFill>
                  <a:schemeClr val="bg1"/>
                </a:solidFill>
                <a:latin typeface="Cambria" pitchFamily="18" charset="0"/>
              </a:rPr>
              <a:t>DIESEL LOCOMOTIVE – ELECTRONIC/ELECTRICAL  PRODUCTS </a:t>
            </a:r>
            <a:endParaRPr lang="en-US" sz="2400" b="1" dirty="0" smtClean="0">
              <a:solidFill>
                <a:schemeClr val="bg1"/>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600" b="1" dirty="0" smtClean="0">
              <a:solidFill>
                <a:schemeClr val="bg1"/>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solidFill>
                  <a:schemeClr val="bg1"/>
                </a:solidFill>
                <a:latin typeface="Cambria" pitchFamily="18" charset="0"/>
              </a:rPr>
              <a:t>		1-  Electronic Water Level Indicator – NS 1030.01</a:t>
            </a:r>
          </a:p>
          <a:p>
            <a:pPr fontAlgn="base">
              <a:spcBef>
                <a:spcPct val="0"/>
              </a:spcBef>
              <a:spcAft>
                <a:spcPct val="0"/>
              </a:spcAft>
            </a:pPr>
            <a:r>
              <a:rPr lang="en-US" b="1" dirty="0" smtClean="0">
                <a:solidFill>
                  <a:schemeClr val="bg1"/>
                </a:solidFill>
                <a:latin typeface="Cambria" pitchFamily="18" charset="0"/>
              </a:rPr>
              <a:t>		2-  LT Indication Panel – NS1130</a:t>
            </a:r>
          </a:p>
          <a:p>
            <a:pPr fontAlgn="base">
              <a:spcBef>
                <a:spcPct val="0"/>
              </a:spcBef>
              <a:spcAft>
                <a:spcPct val="0"/>
              </a:spcAft>
            </a:pPr>
            <a:r>
              <a:rPr lang="en-US" sz="1600" b="1" dirty="0" smtClean="0">
                <a:solidFill>
                  <a:schemeClr val="bg1"/>
                </a:solidFill>
                <a:latin typeface="Cambria" pitchFamily="18" charset="0"/>
              </a:rPr>
              <a:t>		3-  Main Reservoir Pressure Transducer – NS1300</a:t>
            </a:r>
            <a:endParaRPr lang="en-US" sz="1400" b="1" dirty="0" smtClean="0">
              <a:solidFill>
                <a:schemeClr val="bg1"/>
              </a:solidFill>
              <a:latin typeface="Cambria" pitchFamily="18" charset="0"/>
            </a:endParaRPr>
          </a:p>
          <a:p>
            <a:pPr fontAlgn="base">
              <a:spcBef>
                <a:spcPct val="0"/>
              </a:spcBef>
              <a:spcAft>
                <a:spcPct val="0"/>
              </a:spcAft>
            </a:pPr>
            <a:endParaRPr lang="en-US" sz="1600" b="1" dirty="0" smtClean="0">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b="1" dirty="0" smtClean="0">
              <a:latin typeface="Cambria" pitchFamily="18" charset="0"/>
            </a:endParaRPr>
          </a:p>
          <a:p>
            <a:pPr fontAlgn="base">
              <a:spcBef>
                <a:spcPct val="0"/>
              </a:spcBef>
              <a:spcAft>
                <a:spcPct val="0"/>
              </a:spcAft>
            </a:pPr>
            <a:endParaRPr lang="en-US" b="1" dirty="0" smtClean="0">
              <a:solidFill>
                <a:srgbClr val="00B0F0"/>
              </a:solidFill>
              <a:latin typeface="Cambria" pitchFamily="18" charset="0"/>
            </a:endParaRPr>
          </a:p>
          <a:p>
            <a:pPr fontAlgn="base">
              <a:spcBef>
                <a:spcPct val="0"/>
              </a:spcBef>
              <a:spcAft>
                <a:spcPct val="0"/>
              </a:spcAft>
            </a:pPr>
            <a:endParaRPr lang="en-US" b="1" dirty="0" smtClean="0">
              <a:solidFill>
                <a:srgbClr val="0070C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3200" b="1" dirty="0" smtClean="0">
              <a:solidFill>
                <a:srgbClr val="00B0F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3200" b="1" dirty="0" smtClean="0">
              <a:solidFill>
                <a:srgbClr val="00B0F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solidFill>
                  <a:srgbClr val="00B0F0"/>
                </a:solidFill>
                <a:latin typeface="Cambria" pitchFamily="18" charset="0"/>
              </a:rPr>
              <a:t> </a:t>
            </a:r>
          </a:p>
        </p:txBody>
      </p:sp>
      <p:pic>
        <p:nvPicPr>
          <p:cNvPr id="4" name="Picture 4" descr="C:\Documents and Settings\Documentation\Desktop\rail photos\_68561220_train_story_pics_from_kashmir(21).jpg"/>
          <p:cNvPicPr>
            <a:picLocks noChangeAspect="1" noChangeArrowheads="1"/>
          </p:cNvPicPr>
          <p:nvPr/>
        </p:nvPicPr>
        <p:blipFill>
          <a:blip r:embed="rId3" cstate="print"/>
          <a:srcRect/>
          <a:stretch>
            <a:fillRect/>
          </a:stretch>
        </p:blipFill>
        <p:spPr bwMode="auto">
          <a:xfrm>
            <a:off x="914400" y="5943600"/>
            <a:ext cx="1143000" cy="914400"/>
          </a:xfrm>
          <a:prstGeom prst="rect">
            <a:avLst/>
          </a:prstGeom>
          <a:noFill/>
        </p:spPr>
      </p:pic>
      <p:pic>
        <p:nvPicPr>
          <p:cNvPr id="5" name="Picture 4" descr="C:\Documents and Settings\Documentation\Desktop\rail photos\9e6577790d8e92da13f7ca86bafeb5f5.jpg"/>
          <p:cNvPicPr>
            <a:picLocks noChangeAspect="1" noChangeArrowheads="1"/>
          </p:cNvPicPr>
          <p:nvPr/>
        </p:nvPicPr>
        <p:blipFill>
          <a:blip r:embed="rId4" cstate="print"/>
          <a:srcRect/>
          <a:stretch>
            <a:fillRect/>
          </a:stretch>
        </p:blipFill>
        <p:spPr bwMode="auto">
          <a:xfrm>
            <a:off x="2057400" y="5943600"/>
            <a:ext cx="1142999" cy="914400"/>
          </a:xfrm>
          <a:prstGeom prst="rect">
            <a:avLst/>
          </a:prstGeom>
          <a:noFill/>
        </p:spPr>
      </p:pic>
      <p:pic>
        <p:nvPicPr>
          <p:cNvPr id="6" name="Picture 1" descr="C:\Documents and Settings\Documentation\Desktop\rail photos\6101.1228412845.jpg"/>
          <p:cNvPicPr>
            <a:picLocks noChangeAspect="1" noChangeArrowheads="1"/>
          </p:cNvPicPr>
          <p:nvPr/>
        </p:nvPicPr>
        <p:blipFill>
          <a:blip r:embed="rId5" cstate="print"/>
          <a:srcRect/>
          <a:stretch>
            <a:fillRect/>
          </a:stretch>
        </p:blipFill>
        <p:spPr bwMode="auto">
          <a:xfrm>
            <a:off x="3200400" y="5943600"/>
            <a:ext cx="1143000" cy="914400"/>
          </a:xfrm>
          <a:prstGeom prst="rect">
            <a:avLst/>
          </a:prstGeom>
          <a:noFill/>
        </p:spPr>
      </p:pic>
      <p:pic>
        <p:nvPicPr>
          <p:cNvPr id="7" name="Picture 2" descr="C:\Documents and Settings\Documentation\Desktop\rail photos\wdp4.jpg"/>
          <p:cNvPicPr>
            <a:picLocks noChangeAspect="1" noChangeArrowheads="1"/>
          </p:cNvPicPr>
          <p:nvPr/>
        </p:nvPicPr>
        <p:blipFill>
          <a:blip r:embed="rId6" cstate="print"/>
          <a:srcRect/>
          <a:stretch>
            <a:fillRect/>
          </a:stretch>
        </p:blipFill>
        <p:spPr bwMode="auto">
          <a:xfrm>
            <a:off x="4343400" y="5943600"/>
            <a:ext cx="1263246" cy="914400"/>
          </a:xfrm>
          <a:prstGeom prst="rect">
            <a:avLst/>
          </a:prstGeom>
          <a:noFill/>
        </p:spPr>
      </p:pic>
      <p:pic>
        <p:nvPicPr>
          <p:cNvPr id="8" name="Picture 3" descr="C:\Documents and Settings\Documentation\Desktop\rail photos\4998782777_e48e0de196_z.jpg"/>
          <p:cNvPicPr>
            <a:picLocks noChangeAspect="1" noChangeArrowheads="1"/>
          </p:cNvPicPr>
          <p:nvPr/>
        </p:nvPicPr>
        <p:blipFill>
          <a:blip r:embed="rId7" cstate="print"/>
          <a:srcRect/>
          <a:stretch>
            <a:fillRect/>
          </a:stretch>
        </p:blipFill>
        <p:spPr bwMode="auto">
          <a:xfrm>
            <a:off x="5562600" y="5943601"/>
            <a:ext cx="1219200" cy="914400"/>
          </a:xfrm>
          <a:prstGeom prst="rect">
            <a:avLst/>
          </a:prstGeom>
          <a:noFill/>
        </p:spPr>
      </p:pic>
      <p:pic>
        <p:nvPicPr>
          <p:cNvPr id="9" name="Picture 5" descr="C:\Documents and Settings\Documentation\Desktop\rail photos\ICE3_in_Cologne.jpg"/>
          <p:cNvPicPr>
            <a:picLocks noChangeAspect="1" noChangeArrowheads="1"/>
          </p:cNvPicPr>
          <p:nvPr/>
        </p:nvPicPr>
        <p:blipFill>
          <a:blip r:embed="rId8" cstate="print"/>
          <a:srcRect/>
          <a:stretch>
            <a:fillRect/>
          </a:stretch>
        </p:blipFill>
        <p:spPr bwMode="auto">
          <a:xfrm>
            <a:off x="6781800" y="5943600"/>
            <a:ext cx="1222269" cy="914400"/>
          </a:xfrm>
          <a:prstGeom prst="rect">
            <a:avLst/>
          </a:prstGeom>
          <a:noFill/>
        </p:spPr>
      </p:pic>
      <p:pic>
        <p:nvPicPr>
          <p:cNvPr id="11" name="Picture 2" descr="D:\N&amp;S Logo.jpg"/>
          <p:cNvPicPr>
            <a:picLocks noChangeAspect="1" noChangeArrowheads="1"/>
          </p:cNvPicPr>
          <p:nvPr/>
        </p:nvPicPr>
        <p:blipFill>
          <a:blip r:embed="rId9"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295400" y="228600"/>
            <a:ext cx="7848600" cy="461665"/>
          </a:xfrm>
          <a:prstGeom prst="rect">
            <a:avLst/>
          </a:prstGeom>
        </p:spPr>
        <p:txBody>
          <a:bodyPr wrap="square">
            <a:spAutoFit/>
          </a:bodyPr>
          <a:lstStyle/>
          <a:p>
            <a:pPr algn="ctr"/>
            <a:r>
              <a:rPr lang="en-US" sz="2400" b="1" dirty="0" smtClean="0">
                <a:latin typeface="Cambria" pitchFamily="18" charset="0"/>
              </a:rPr>
              <a:t>ELECTRONIC WATER LEVEL INDICATOR– NS1030.01</a:t>
            </a:r>
            <a:endParaRPr lang="en-US" sz="2400" b="1" dirty="0">
              <a:latin typeface="Cambria" pitchFamily="18" charset="0"/>
            </a:endParaRPr>
          </a:p>
        </p:txBody>
      </p:sp>
      <p:sp>
        <p:nvSpPr>
          <p:cNvPr id="12" name="Rectangle 11"/>
          <p:cNvSpPr/>
          <p:nvPr/>
        </p:nvSpPr>
        <p:spPr>
          <a:xfrm>
            <a:off x="762000" y="3962400"/>
            <a:ext cx="1634422"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APPLICATION</a:t>
            </a:r>
          </a:p>
        </p:txBody>
      </p:sp>
      <p:pic>
        <p:nvPicPr>
          <p:cNvPr id="40962" name="Picture 2" descr="D:\PHOTOS\EWLI PHOTOS\Photo-0069.jpg"/>
          <p:cNvPicPr>
            <a:picLocks noChangeAspect="1" noChangeArrowheads="1"/>
          </p:cNvPicPr>
          <p:nvPr/>
        </p:nvPicPr>
        <p:blipFill>
          <a:blip r:embed="rId2" cstate="print"/>
          <a:srcRect/>
          <a:stretch>
            <a:fillRect/>
          </a:stretch>
        </p:blipFill>
        <p:spPr bwMode="auto">
          <a:xfrm>
            <a:off x="838200" y="685800"/>
            <a:ext cx="1885950" cy="2514600"/>
          </a:xfrm>
          <a:prstGeom prst="rect">
            <a:avLst/>
          </a:prstGeom>
          <a:noFill/>
        </p:spPr>
      </p:pic>
      <p:pic>
        <p:nvPicPr>
          <p:cNvPr id="40963" name="Picture 3" descr="D:\PHOTOS\EWLI PHOTOS\WLI.JPG"/>
          <p:cNvPicPr>
            <a:picLocks noChangeAspect="1" noChangeArrowheads="1"/>
          </p:cNvPicPr>
          <p:nvPr/>
        </p:nvPicPr>
        <p:blipFill>
          <a:blip r:embed="rId3" cstate="print"/>
          <a:srcRect/>
          <a:stretch>
            <a:fillRect/>
          </a:stretch>
        </p:blipFill>
        <p:spPr bwMode="auto">
          <a:xfrm rot="16200000">
            <a:off x="1374747" y="2663853"/>
            <a:ext cx="806817" cy="1879911"/>
          </a:xfrm>
          <a:prstGeom prst="rect">
            <a:avLst/>
          </a:prstGeom>
          <a:noFill/>
        </p:spPr>
      </p:pic>
      <p:sp>
        <p:nvSpPr>
          <p:cNvPr id="40964" name="Rectangle 4"/>
          <p:cNvSpPr>
            <a:spLocks noChangeArrowheads="1"/>
          </p:cNvSpPr>
          <p:nvPr/>
        </p:nvSpPr>
        <p:spPr bwMode="auto">
          <a:xfrm>
            <a:off x="2819400" y="609600"/>
            <a:ext cx="3733800" cy="28315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u="none" strike="noStrike" cap="none" normalizeH="0" baseline="0" dirty="0" smtClean="0">
                <a:ln>
                  <a:noFill/>
                </a:ln>
                <a:solidFill>
                  <a:schemeClr val="tx1"/>
                </a:solidFill>
                <a:effectLst/>
                <a:latin typeface="Cambria" pitchFamily="18" charset="0"/>
                <a:ea typeface="Calibri" pitchFamily="34" charset="0"/>
                <a:cs typeface="Tahoma" pitchFamily="34" charset="0"/>
              </a:rPr>
              <a:t>Electronic water level indicator is used in EMD Locomotive to check the water level. This unit issues has three probes of different sizes to detect the level of water.</a:t>
            </a:r>
            <a:endParaRPr kumimoji="0" lang="en-US" sz="1000" b="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u="none" strike="noStrike" cap="none" normalizeH="0" baseline="0" dirty="0" smtClean="0">
                <a:ln>
                  <a:noFill/>
                </a:ln>
                <a:solidFill>
                  <a:schemeClr val="tx1"/>
                </a:solidFill>
                <a:effectLst/>
                <a:latin typeface="Cambria" pitchFamily="18" charset="0"/>
                <a:ea typeface="Calibri" pitchFamily="34" charset="0"/>
                <a:cs typeface="Tahoma" pitchFamily="34" charset="0"/>
              </a:rPr>
              <a:t>This unit works on the principle of current conduction property of water. When water level reduces to 25 %, it isolates the whole loco control system from supply to protect other control circuitry from excessive heating effect.</a:t>
            </a:r>
            <a:endParaRPr kumimoji="0" lang="en-US" sz="1000" b="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u="none" strike="noStrike" cap="none" normalizeH="0" baseline="0" dirty="0" smtClean="0">
                <a:ln>
                  <a:noFill/>
                </a:ln>
                <a:solidFill>
                  <a:schemeClr val="tx1"/>
                </a:solidFill>
                <a:effectLst/>
                <a:latin typeface="Cambria" pitchFamily="18" charset="0"/>
                <a:ea typeface="Calibri" pitchFamily="34" charset="0"/>
                <a:cs typeface="Tahoma" pitchFamily="34" charset="0"/>
              </a:rPr>
              <a:t>There are three different level detection and indication system is involved (i.e. 100%, 50%, 25 %).  For each level indication there is one LED provided on front panel of controller. </a:t>
            </a:r>
            <a:endParaRPr kumimoji="0" lang="en-US" sz="1000" b="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u="none" strike="noStrike" cap="none" normalizeH="0" baseline="0" dirty="0" smtClean="0">
                <a:ln>
                  <a:noFill/>
                </a:ln>
                <a:solidFill>
                  <a:schemeClr val="tx1"/>
                </a:solidFill>
                <a:effectLst/>
                <a:latin typeface="Cambria" pitchFamily="18" charset="0"/>
                <a:ea typeface="Calibri" pitchFamily="34" charset="0"/>
                <a:cs typeface="Tahoma" pitchFamily="34" charset="0"/>
              </a:rPr>
              <a:t>This unit contains two different systems (i.e. Sensor unit &amp; Controller unit). The sensor unit is to be fitted in the pressurized water expansion tank of diesel locomotive to sense the water level inside the tank. The control panel has been fitted inside the driver’s cab to give audio-visual indication to the driver having relay with “NO” and “NC” contacts</a:t>
            </a:r>
            <a:endParaRPr kumimoji="0" lang="en-US" sz="1000" b="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1" u="none" strike="noStrike" cap="none" normalizeH="0" baseline="0" dirty="0" smtClean="0">
              <a:ln>
                <a:noFill/>
              </a:ln>
              <a:solidFill>
                <a:schemeClr val="tx1"/>
              </a:solidFill>
              <a:effectLst/>
              <a:latin typeface="+mj-lt"/>
            </a:endParaRPr>
          </a:p>
        </p:txBody>
      </p:sp>
      <p:sp>
        <p:nvSpPr>
          <p:cNvPr id="40965" name="Rectangle 5"/>
          <p:cNvSpPr>
            <a:spLocks noChangeArrowheads="1"/>
          </p:cNvSpPr>
          <p:nvPr/>
        </p:nvSpPr>
        <p:spPr bwMode="auto">
          <a:xfrm>
            <a:off x="762000" y="4267200"/>
            <a:ext cx="2057400"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High Operating Voltage: 48 V Dc to 88 V Dc</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High Accuracy</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Stainless steel body</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Fast response</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High reliability</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Sound Construction</a:t>
            </a:r>
            <a:endParaRPr kumimoji="0" lang="en-US" sz="1000" b="0" i="0" u="none" strike="noStrike" cap="none" normalizeH="0" baseline="0" dirty="0" smtClean="0">
              <a:ln>
                <a:noFill/>
              </a:ln>
              <a:solidFill>
                <a:schemeClr val="tx1"/>
              </a:solidFill>
              <a:effectLst/>
              <a:latin typeface="Cambria" pitchFamily="18" charset="0"/>
            </a:endParaRPr>
          </a:p>
        </p:txBody>
      </p:sp>
      <p:graphicFrame>
        <p:nvGraphicFramePr>
          <p:cNvPr id="10" name="Table 9"/>
          <p:cNvGraphicFramePr>
            <a:graphicFrameLocks noGrp="1"/>
          </p:cNvGraphicFramePr>
          <p:nvPr/>
        </p:nvGraphicFramePr>
        <p:xfrm>
          <a:off x="2895600" y="3276600"/>
          <a:ext cx="3810000" cy="2438400"/>
        </p:xfrm>
        <a:graphic>
          <a:graphicData uri="http://schemas.openxmlformats.org/drawingml/2006/table">
            <a:tbl>
              <a:tblPr firstRow="1" bandRow="1">
                <a:tableStyleId>{5C22544A-7EE6-4342-B048-85BDC9FD1C3A}</a:tableStyleId>
              </a:tblPr>
              <a:tblGrid>
                <a:gridCol w="1714500"/>
                <a:gridCol w="2095500"/>
              </a:tblGrid>
              <a:tr h="370840">
                <a:tc gridSpan="2">
                  <a:txBody>
                    <a:bodyPr/>
                    <a:lstStyle/>
                    <a:p>
                      <a:pPr algn="ctr"/>
                      <a:r>
                        <a:rPr lang="en-US" dirty="0" smtClean="0">
                          <a:latin typeface="Cambria" pitchFamily="18" charset="0"/>
                        </a:rPr>
                        <a:t>SPECIFICATION</a:t>
                      </a:r>
                      <a:endParaRPr lang="en-US" dirty="0">
                        <a:latin typeface="Cambria" pitchFamily="18" charset="0"/>
                      </a:endParaRPr>
                    </a:p>
                  </a:txBody>
                  <a:tcPr/>
                </a:tc>
                <a:tc hMerge="1">
                  <a:txBody>
                    <a:bodyPr/>
                    <a:lstStyle/>
                    <a:p>
                      <a:endParaRPr lang="en-US" dirty="0"/>
                    </a:p>
                  </a:txBody>
                  <a:tcPr/>
                </a:tc>
              </a:tr>
              <a:tr h="223520">
                <a:tc>
                  <a:txBody>
                    <a:bodyPr/>
                    <a:lstStyle/>
                    <a:p>
                      <a:r>
                        <a:rPr kumimoji="0" lang="en-US" sz="1000" b="0" i="0" u="none" strike="noStrike" kern="1200" cap="none" spc="0" normalizeH="0" baseline="0" noProof="0" dirty="0" smtClean="0">
                          <a:ln>
                            <a:noFill/>
                          </a:ln>
                          <a:solidFill>
                            <a:schemeClr val="tx1"/>
                          </a:solidFill>
                          <a:effectLst/>
                          <a:uLnTx/>
                          <a:uFillTx/>
                          <a:latin typeface="Cambria" pitchFamily="18" charset="0"/>
                          <a:ea typeface="+mn-ea"/>
                          <a:cs typeface="+mn-cs"/>
                        </a:rPr>
                        <a:t>Current Consumption</a:t>
                      </a:r>
                      <a:endParaRPr lang="en-US" sz="1000" dirty="0">
                        <a:solidFill>
                          <a:schemeClr val="tx1"/>
                        </a:solidFill>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schemeClr val="tx1"/>
                          </a:solidFill>
                          <a:effectLst/>
                          <a:uLnTx/>
                          <a:uFillTx/>
                          <a:latin typeface="Cambria" pitchFamily="18" charset="0"/>
                          <a:ea typeface="+mn-ea"/>
                          <a:cs typeface="+mn-cs"/>
                        </a:rPr>
                        <a:t>32 m Amp (Max</a:t>
                      </a:r>
                      <a:endParaRPr lang="en-US" sz="1000" kern="1200" dirty="0" smtClean="0">
                        <a:solidFill>
                          <a:schemeClr val="tx1"/>
                        </a:solidFill>
                        <a:latin typeface="Cambria" pitchFamily="18" charset="0"/>
                        <a:ea typeface="+mn-ea"/>
                        <a:cs typeface="+mn-cs"/>
                      </a:endParaRPr>
                    </a:p>
                  </a:txBody>
                  <a:tcPr/>
                </a:tc>
              </a:tr>
              <a:tr h="360680">
                <a:tc>
                  <a:txBody>
                    <a:bodyPr/>
                    <a:lstStyle/>
                    <a:p>
                      <a:r>
                        <a:rPr kumimoji="0" lang="en-US" sz="1000" b="0" i="0" u="none" strike="noStrike" kern="1200" cap="none" spc="0" normalizeH="0" baseline="0" noProof="0" dirty="0" smtClean="0">
                          <a:ln>
                            <a:noFill/>
                          </a:ln>
                          <a:solidFill>
                            <a:schemeClr val="tx1"/>
                          </a:solidFill>
                          <a:effectLst/>
                          <a:uLnTx/>
                          <a:uFillTx/>
                          <a:latin typeface="Cambria" pitchFamily="18" charset="0"/>
                          <a:ea typeface="+mn-ea"/>
                          <a:cs typeface="+mn-cs"/>
                        </a:rPr>
                        <a:t>Display System</a:t>
                      </a:r>
                      <a:endParaRPr lang="en-US" sz="1000" dirty="0">
                        <a:solidFill>
                          <a:schemeClr val="tx1"/>
                        </a:solidFill>
                        <a:latin typeface="Cambria" pitchFamily="18" charset="0"/>
                      </a:endParaRPr>
                    </a:p>
                  </a:txBody>
                  <a:tcPr/>
                </a:tc>
                <a:tc>
                  <a:txBody>
                    <a:bodyPr/>
                    <a:lstStyle/>
                    <a:p>
                      <a:r>
                        <a:rPr kumimoji="0" lang="en-US" sz="1000" b="0" i="0" u="none" strike="noStrike" kern="1200" cap="none" spc="0" normalizeH="0" baseline="0" noProof="0" dirty="0" smtClean="0">
                          <a:ln>
                            <a:noFill/>
                          </a:ln>
                          <a:solidFill>
                            <a:schemeClr val="tx1"/>
                          </a:solidFill>
                          <a:effectLst/>
                          <a:uLnTx/>
                          <a:uFillTx/>
                          <a:latin typeface="Cambria" pitchFamily="18" charset="0"/>
                          <a:ea typeface="+mn-ea"/>
                          <a:cs typeface="+mn-cs"/>
                        </a:rPr>
                        <a:t>3 LED (for 3 states)</a:t>
                      </a:r>
                      <a:endParaRPr lang="en-US" sz="1000" dirty="0">
                        <a:solidFill>
                          <a:schemeClr val="tx1"/>
                        </a:solidFill>
                        <a:latin typeface="Cambria" pitchFamily="18" charset="0"/>
                      </a:endParaRPr>
                    </a:p>
                  </a:txBody>
                  <a:tcPr/>
                </a:tc>
              </a:tr>
              <a:tr h="396240">
                <a:tc>
                  <a:txBody>
                    <a:bodyPr/>
                    <a:lstStyle/>
                    <a:p>
                      <a:r>
                        <a:rPr lang="en-US" sz="1000" kern="1200" dirty="0" smtClean="0">
                          <a:solidFill>
                            <a:schemeClr val="dk1"/>
                          </a:solidFill>
                          <a:latin typeface="Cambria" pitchFamily="18" charset="0"/>
                          <a:ea typeface="+mn-ea"/>
                          <a:cs typeface="+mn-cs"/>
                        </a:rPr>
                        <a:t>Operating Voltage</a:t>
                      </a:r>
                      <a:endParaRPr lang="en-US" sz="100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72 V Dc (Nominal), 48 V Dc to 88 V Dc</a:t>
                      </a:r>
                    </a:p>
                    <a:p>
                      <a:endParaRPr lang="en-US" sz="1000" kern="1200" dirty="0">
                        <a:solidFill>
                          <a:schemeClr val="dk1"/>
                        </a:solidFill>
                        <a:latin typeface="Cambria" pitchFamily="18" charset="0"/>
                        <a:ea typeface="+mn-ea"/>
                        <a:cs typeface="+mn-cs"/>
                      </a:endParaRPr>
                    </a:p>
                  </a:txBody>
                  <a:tcPr/>
                </a:tc>
              </a:tr>
              <a:tr h="213360">
                <a:tc>
                  <a:txBody>
                    <a:bodyPr/>
                    <a:lstStyle/>
                    <a:p>
                      <a:r>
                        <a:rPr lang="en-US" sz="1000" kern="1200" dirty="0" smtClean="0">
                          <a:solidFill>
                            <a:schemeClr val="dk1"/>
                          </a:solidFill>
                          <a:latin typeface="Cambria" pitchFamily="18" charset="0"/>
                          <a:ea typeface="+mn-ea"/>
                          <a:cs typeface="+mn-cs"/>
                        </a:rPr>
                        <a:t>Ambient Temperature</a:t>
                      </a:r>
                      <a:endParaRPr lang="en-US" sz="1000" dirty="0">
                        <a:latin typeface="Cambria" pitchFamily="18" charset="0"/>
                      </a:endParaRPr>
                    </a:p>
                  </a:txBody>
                  <a:tcPr/>
                </a:tc>
                <a:tc>
                  <a:txBody>
                    <a:bodyPr/>
                    <a:lstStyle/>
                    <a:p>
                      <a:r>
                        <a:rPr lang="en-US" sz="1000" kern="1200" dirty="0" smtClean="0">
                          <a:solidFill>
                            <a:schemeClr val="dk1"/>
                          </a:solidFill>
                          <a:latin typeface="Cambria" pitchFamily="18" charset="0"/>
                          <a:ea typeface="+mn-ea"/>
                          <a:cs typeface="+mn-cs"/>
                        </a:rPr>
                        <a:t>0°C to 70°C</a:t>
                      </a:r>
                      <a:endParaRPr lang="en-US" sz="1000" kern="1200" dirty="0">
                        <a:solidFill>
                          <a:schemeClr val="dk1"/>
                        </a:solidFill>
                        <a:latin typeface="Cambria" pitchFamily="18" charset="0"/>
                        <a:ea typeface="+mn-ea"/>
                        <a:cs typeface="+mn-cs"/>
                      </a:endParaRPr>
                    </a:p>
                  </a:txBody>
                  <a:tcPr/>
                </a:tc>
              </a:tr>
              <a:tr h="213360">
                <a:tc>
                  <a:txBody>
                    <a:bodyPr/>
                    <a:lstStyle/>
                    <a:p>
                      <a:r>
                        <a:rPr lang="en-US" sz="1000" kern="1200" dirty="0" smtClean="0">
                          <a:solidFill>
                            <a:schemeClr val="dk1"/>
                          </a:solidFill>
                          <a:latin typeface="Cambria" pitchFamily="18" charset="0"/>
                          <a:ea typeface="+mn-ea"/>
                          <a:cs typeface="+mn-cs"/>
                        </a:rPr>
                        <a:t>Relative humidity</a:t>
                      </a:r>
                      <a:endParaRPr lang="en-US" sz="100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100%</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dirty="0" smtClean="0">
                        <a:solidFill>
                          <a:schemeClr val="dk1"/>
                        </a:solidFill>
                        <a:latin typeface="Cambria" pitchFamily="18" charset="0"/>
                        <a:ea typeface="+mn-ea"/>
                        <a:cs typeface="+mn-cs"/>
                      </a:endParaRPr>
                    </a:p>
                  </a:txBody>
                  <a:tcPr/>
                </a:tc>
              </a:tr>
              <a:tr h="274320">
                <a:tc>
                  <a:txBody>
                    <a:bodyPr/>
                    <a:lstStyle/>
                    <a:p>
                      <a:r>
                        <a:rPr lang="en-US" sz="1000" kern="1200" dirty="0" smtClean="0">
                          <a:solidFill>
                            <a:schemeClr val="dk1"/>
                          </a:solidFill>
                          <a:latin typeface="Cambria" pitchFamily="18" charset="0"/>
                          <a:ea typeface="+mn-ea"/>
                          <a:cs typeface="+mn-cs"/>
                        </a:rPr>
                        <a:t>Ambient Condition</a:t>
                      </a:r>
                      <a:endParaRPr lang="en-US" sz="1000" dirty="0">
                        <a:latin typeface="Cambria"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chemeClr val="dk1"/>
                          </a:solidFill>
                          <a:latin typeface="Cambria" pitchFamily="18" charset="0"/>
                          <a:ea typeface="+mn-ea"/>
                          <a:cs typeface="+mn-cs"/>
                        </a:rPr>
                        <a:t>1.6 mg/cub m Dust Level</a:t>
                      </a:r>
                    </a:p>
                  </a:txBody>
                  <a:tcPr/>
                </a:tc>
              </a:tr>
            </a:tbl>
          </a:graphicData>
        </a:graphic>
      </p:graphicFrame>
      <p:pic>
        <p:nvPicPr>
          <p:cNvPr id="11" name="Picture 2"/>
          <p:cNvPicPr>
            <a:picLocks noChangeAspect="1" noChangeArrowheads="1"/>
          </p:cNvPicPr>
          <p:nvPr/>
        </p:nvPicPr>
        <p:blipFill>
          <a:blip r:embed="rId4" cstate="print"/>
          <a:srcRect/>
          <a:stretch>
            <a:fillRect/>
          </a:stretch>
        </p:blipFill>
        <p:spPr bwMode="auto">
          <a:xfrm>
            <a:off x="6400800" y="1295400"/>
            <a:ext cx="2338388" cy="1593047"/>
          </a:xfrm>
          <a:prstGeom prst="rect">
            <a:avLst/>
          </a:prstGeom>
          <a:noFill/>
          <a:ln w="9525">
            <a:noFill/>
            <a:miter lim="800000"/>
            <a:headEnd/>
            <a:tailEnd/>
          </a:ln>
        </p:spPr>
      </p:pic>
      <p:sp>
        <p:nvSpPr>
          <p:cNvPr id="13" name="Rectangle 12"/>
          <p:cNvSpPr/>
          <p:nvPr/>
        </p:nvSpPr>
        <p:spPr>
          <a:xfrm>
            <a:off x="6781800" y="685800"/>
            <a:ext cx="1475469"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TEST SETUP</a:t>
            </a:r>
          </a:p>
        </p:txBody>
      </p:sp>
      <p:sp>
        <p:nvSpPr>
          <p:cNvPr id="16" name="Rectangle 15"/>
          <p:cNvSpPr/>
          <p:nvPr/>
        </p:nvSpPr>
        <p:spPr>
          <a:xfrm>
            <a:off x="6705600" y="3048000"/>
            <a:ext cx="2096087"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OUTER DRAWING </a:t>
            </a:r>
          </a:p>
        </p:txBody>
      </p:sp>
      <p:pic>
        <p:nvPicPr>
          <p:cNvPr id="67586" name="Picture 2"/>
          <p:cNvPicPr>
            <a:picLocks noChangeAspect="1" noChangeArrowheads="1"/>
          </p:cNvPicPr>
          <p:nvPr/>
        </p:nvPicPr>
        <p:blipFill>
          <a:blip r:embed="rId5" cstate="print"/>
          <a:srcRect/>
          <a:stretch>
            <a:fillRect/>
          </a:stretch>
        </p:blipFill>
        <p:spPr bwMode="auto">
          <a:xfrm>
            <a:off x="6705600" y="3581400"/>
            <a:ext cx="2133600" cy="928511"/>
          </a:xfrm>
          <a:prstGeom prst="rect">
            <a:avLst/>
          </a:prstGeom>
          <a:noFill/>
          <a:ln w="9525">
            <a:noFill/>
            <a:miter lim="800000"/>
            <a:headEnd/>
            <a:tailEnd/>
          </a:ln>
        </p:spPr>
      </p:pic>
      <p:pic>
        <p:nvPicPr>
          <p:cNvPr id="67587" name="Picture 3"/>
          <p:cNvPicPr>
            <a:picLocks noChangeAspect="1" noChangeArrowheads="1"/>
          </p:cNvPicPr>
          <p:nvPr/>
        </p:nvPicPr>
        <p:blipFill>
          <a:blip r:embed="rId6" cstate="print">
            <a:lum bright="-2000"/>
          </a:blip>
          <a:srcRect/>
          <a:stretch>
            <a:fillRect/>
          </a:stretch>
        </p:blipFill>
        <p:spPr bwMode="auto">
          <a:xfrm>
            <a:off x="7162800" y="4572000"/>
            <a:ext cx="1600200" cy="1256157"/>
          </a:xfrm>
          <a:prstGeom prst="rect">
            <a:avLst/>
          </a:prstGeom>
          <a:noFill/>
          <a:ln w="9525">
            <a:noFill/>
            <a:miter lim="800000"/>
            <a:headEnd/>
            <a:tailEnd/>
          </a:ln>
        </p:spPr>
      </p:pic>
      <p:pic>
        <p:nvPicPr>
          <p:cNvPr id="24" name="Picture 23"/>
          <p:cNvPicPr/>
          <p:nvPr/>
        </p:nvPicPr>
        <p:blipFill>
          <a:blip r:embed="rId7" cstate="print"/>
          <a:srcRect/>
          <a:stretch>
            <a:fillRect/>
          </a:stretch>
        </p:blipFill>
        <p:spPr bwMode="auto">
          <a:xfrm>
            <a:off x="1143000" y="304800"/>
            <a:ext cx="381000" cy="304800"/>
          </a:xfrm>
          <a:prstGeom prst="rect">
            <a:avLst/>
          </a:prstGeom>
          <a:noFill/>
          <a:ln w="9525">
            <a:noFill/>
            <a:miter lim="800000"/>
            <a:headEnd/>
            <a:tailEnd/>
          </a:ln>
        </p:spPr>
      </p:pic>
      <p:pic>
        <p:nvPicPr>
          <p:cNvPr id="25" name="Picture 4" descr="C:\Documents and Settings\Documentation\Desktop\rail photos\_68561220_train_story_pics_from_kashmir(21).jpg"/>
          <p:cNvPicPr>
            <a:picLocks noChangeAspect="1" noChangeArrowheads="1"/>
          </p:cNvPicPr>
          <p:nvPr/>
        </p:nvPicPr>
        <p:blipFill>
          <a:blip r:embed="rId8" cstate="print"/>
          <a:srcRect/>
          <a:stretch>
            <a:fillRect/>
          </a:stretch>
        </p:blipFill>
        <p:spPr bwMode="auto">
          <a:xfrm>
            <a:off x="914400" y="5943600"/>
            <a:ext cx="1143000" cy="914400"/>
          </a:xfrm>
          <a:prstGeom prst="rect">
            <a:avLst/>
          </a:prstGeom>
          <a:noFill/>
        </p:spPr>
      </p:pic>
      <p:pic>
        <p:nvPicPr>
          <p:cNvPr id="26" name="Picture 25" descr="C:\Documents and Settings\Documentation\Desktop\rail photos\9e6577790d8e92da13f7ca86bafeb5f5.jpg"/>
          <p:cNvPicPr>
            <a:picLocks noChangeAspect="1" noChangeArrowheads="1"/>
          </p:cNvPicPr>
          <p:nvPr/>
        </p:nvPicPr>
        <p:blipFill>
          <a:blip r:embed="rId9" cstate="print"/>
          <a:srcRect/>
          <a:stretch>
            <a:fillRect/>
          </a:stretch>
        </p:blipFill>
        <p:spPr bwMode="auto">
          <a:xfrm>
            <a:off x="2057400" y="5943600"/>
            <a:ext cx="1142999" cy="914400"/>
          </a:xfrm>
          <a:prstGeom prst="rect">
            <a:avLst/>
          </a:prstGeom>
          <a:noFill/>
        </p:spPr>
      </p:pic>
      <p:pic>
        <p:nvPicPr>
          <p:cNvPr id="27" name="Picture 1" descr="C:\Documents and Settings\Documentation\Desktop\rail photos\6101.1228412845.jpg"/>
          <p:cNvPicPr>
            <a:picLocks noChangeAspect="1" noChangeArrowheads="1"/>
          </p:cNvPicPr>
          <p:nvPr/>
        </p:nvPicPr>
        <p:blipFill>
          <a:blip r:embed="rId10" cstate="print"/>
          <a:srcRect/>
          <a:stretch>
            <a:fillRect/>
          </a:stretch>
        </p:blipFill>
        <p:spPr bwMode="auto">
          <a:xfrm>
            <a:off x="3200400" y="5943600"/>
            <a:ext cx="1143000" cy="914400"/>
          </a:xfrm>
          <a:prstGeom prst="rect">
            <a:avLst/>
          </a:prstGeom>
          <a:noFill/>
        </p:spPr>
      </p:pic>
      <p:pic>
        <p:nvPicPr>
          <p:cNvPr id="28" name="Picture 2" descr="C:\Documents and Settings\Documentation\Desktop\rail photos\wdp4.jpg"/>
          <p:cNvPicPr>
            <a:picLocks noChangeAspect="1" noChangeArrowheads="1"/>
          </p:cNvPicPr>
          <p:nvPr/>
        </p:nvPicPr>
        <p:blipFill>
          <a:blip r:embed="rId11" cstate="print"/>
          <a:srcRect/>
          <a:stretch>
            <a:fillRect/>
          </a:stretch>
        </p:blipFill>
        <p:spPr bwMode="auto">
          <a:xfrm>
            <a:off x="4343400" y="5943600"/>
            <a:ext cx="1263246" cy="914400"/>
          </a:xfrm>
          <a:prstGeom prst="rect">
            <a:avLst/>
          </a:prstGeom>
          <a:noFill/>
        </p:spPr>
      </p:pic>
      <p:pic>
        <p:nvPicPr>
          <p:cNvPr id="29" name="Picture 3" descr="C:\Documents and Settings\Documentation\Desktop\rail photos\4998782777_e48e0de196_z.jpg"/>
          <p:cNvPicPr>
            <a:picLocks noChangeAspect="1" noChangeArrowheads="1"/>
          </p:cNvPicPr>
          <p:nvPr/>
        </p:nvPicPr>
        <p:blipFill>
          <a:blip r:embed="rId12" cstate="print"/>
          <a:srcRect/>
          <a:stretch>
            <a:fillRect/>
          </a:stretch>
        </p:blipFill>
        <p:spPr bwMode="auto">
          <a:xfrm>
            <a:off x="5562600" y="5943601"/>
            <a:ext cx="1219200" cy="914400"/>
          </a:xfrm>
          <a:prstGeom prst="rect">
            <a:avLst/>
          </a:prstGeom>
          <a:noFill/>
        </p:spPr>
      </p:pic>
      <p:pic>
        <p:nvPicPr>
          <p:cNvPr id="30" name="Picture 5" descr="C:\Documents and Settings\Documentation\Desktop\rail photos\ICE3_in_Cologne.jpg"/>
          <p:cNvPicPr>
            <a:picLocks noChangeAspect="1" noChangeArrowheads="1"/>
          </p:cNvPicPr>
          <p:nvPr/>
        </p:nvPicPr>
        <p:blipFill>
          <a:blip r:embed="rId13" cstate="print"/>
          <a:srcRect/>
          <a:stretch>
            <a:fillRect/>
          </a:stretch>
        </p:blipFill>
        <p:spPr bwMode="auto">
          <a:xfrm>
            <a:off x="6781800" y="5943600"/>
            <a:ext cx="1222269" cy="914400"/>
          </a:xfrm>
          <a:prstGeom prst="rect">
            <a:avLst/>
          </a:prstGeom>
          <a:noFill/>
        </p:spPr>
      </p:pic>
      <p:pic>
        <p:nvPicPr>
          <p:cNvPr id="31" name="Picture 2" descr="D:\N&amp;S Logo.jpg"/>
          <p:cNvPicPr>
            <a:picLocks noChangeAspect="1" noChangeArrowheads="1"/>
          </p:cNvPicPr>
          <p:nvPr/>
        </p:nvPicPr>
        <p:blipFill>
          <a:blip r:embed="rId14"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28600"/>
            <a:ext cx="7467600" cy="523220"/>
          </a:xfrm>
          <a:prstGeom prst="rect">
            <a:avLst/>
          </a:prstGeom>
        </p:spPr>
        <p:txBody>
          <a:bodyPr wrap="square">
            <a:spAutoFit/>
          </a:bodyPr>
          <a:lstStyle/>
          <a:p>
            <a:pPr algn="ctr"/>
            <a:r>
              <a:rPr lang="en-US" sz="2800" b="1" dirty="0" smtClean="0">
                <a:latin typeface="Cambria" pitchFamily="18" charset="0"/>
              </a:rPr>
              <a:t>LT INDICATION PANEL – NS1130</a:t>
            </a:r>
            <a:endParaRPr lang="en-US" sz="2400" b="1" dirty="0">
              <a:latin typeface="Cambria" pitchFamily="18" charset="0"/>
            </a:endParaRPr>
          </a:p>
        </p:txBody>
      </p:sp>
      <p:pic>
        <p:nvPicPr>
          <p:cNvPr id="11" name="Picture 10" descr="D:\PHOTOS\LT PANEL PHOTOS\DSC06254.JPG"/>
          <p:cNvPicPr/>
          <p:nvPr/>
        </p:nvPicPr>
        <p:blipFill>
          <a:blip r:embed="rId3" cstate="print"/>
          <a:srcRect/>
          <a:stretch>
            <a:fillRect/>
          </a:stretch>
        </p:blipFill>
        <p:spPr bwMode="auto">
          <a:xfrm>
            <a:off x="990600" y="2514600"/>
            <a:ext cx="1905000" cy="1600200"/>
          </a:xfrm>
          <a:prstGeom prst="rect">
            <a:avLst/>
          </a:prstGeom>
          <a:noFill/>
          <a:ln w="9525">
            <a:noFill/>
            <a:miter lim="800000"/>
            <a:headEnd/>
            <a:tailEnd/>
          </a:ln>
        </p:spPr>
      </p:pic>
      <p:sp>
        <p:nvSpPr>
          <p:cNvPr id="22529" name="Rectangle 1"/>
          <p:cNvSpPr>
            <a:spLocks noChangeArrowheads="1"/>
          </p:cNvSpPr>
          <p:nvPr/>
        </p:nvSpPr>
        <p:spPr bwMode="auto">
          <a:xfrm>
            <a:off x="2895600" y="838200"/>
            <a:ext cx="3200400" cy="51398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This unit is an indication unit. It takes input from various sensor available in the locomotive and generate output in the form of flashing LED at the front panel and then in respective terminal.    </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Panel consists of 6 switches as mentioned below:</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TE LIMIT</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SAND LIGHT </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WHEEL SLIP </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FLASHER LAMP</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PCS (Pneumatic Control System)</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BREAK WARN </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Cambria" pitchFamily="18" charset="0"/>
                <a:ea typeface="Calibri" pitchFamily="34" charset="0"/>
                <a:cs typeface="Tahoma" pitchFamily="34" charset="0"/>
              </a:rPr>
              <a:t>TE LIMIT:</a:t>
            </a: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 It indicates Tractive Effort limiting functions have been activated from Microprocessor.</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Cambria" pitchFamily="18" charset="0"/>
                <a:ea typeface="Calibri" pitchFamily="34" charset="0"/>
                <a:cs typeface="Tahoma" pitchFamily="34" charset="0"/>
              </a:rPr>
              <a:t>SAND LIGHT:</a:t>
            </a: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 It indicates that sanding request has been made to the Microprocessor by means of sand switch actuation on the locomotives. Other sanding request are made by the emergency air break apply.</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Cambria" pitchFamily="18" charset="0"/>
                <a:ea typeface="Calibri" pitchFamily="34" charset="0"/>
                <a:cs typeface="Tahoma" pitchFamily="34" charset="0"/>
              </a:rPr>
              <a:t>WHEEL SLIP:</a:t>
            </a: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 The condition cause the wheel slip light to  switch ON is locked wheel and these conditions is not simulating in the panel.</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Cambria" pitchFamily="18" charset="0"/>
                <a:ea typeface="Calibri" pitchFamily="34" charset="0"/>
                <a:cs typeface="Tahoma" pitchFamily="34" charset="0"/>
              </a:rPr>
              <a:t>FLASHER LAMP: </a:t>
            </a: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Flasher ON/OFF when either outside flasher lamp is flashing provided that flasher lamp is not burned out and light circuit breaker is closed flashes at same rate at the outside flasher lamp.</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Cambria" pitchFamily="18" charset="0"/>
                <a:ea typeface="Calibri" pitchFamily="34" charset="0"/>
                <a:cs typeface="Tahoma" pitchFamily="34" charset="0"/>
              </a:rPr>
              <a:t>PCS (Pneumatic Control System):</a:t>
            </a: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 When the pressure is below 3.8 kg/cm</a:t>
            </a:r>
            <a:r>
              <a:rPr kumimoji="0" lang="en-US" sz="1000" b="0" i="0" u="none" strike="noStrike" cap="none" normalizeH="0" baseline="30000" dirty="0" smtClean="0">
                <a:ln>
                  <a:noFill/>
                </a:ln>
                <a:solidFill>
                  <a:schemeClr val="tx1"/>
                </a:solidFill>
                <a:effectLst/>
                <a:latin typeface="Cambria" pitchFamily="18" charset="0"/>
                <a:ea typeface="Calibri" pitchFamily="34" charset="0"/>
                <a:cs typeface="Tahoma" pitchFamily="34" charset="0"/>
              </a:rPr>
              <a:t>2 </a:t>
            </a: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in main reservoir the PCS get on when EM it is recommend its goes OFF </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Cambria" pitchFamily="18" charset="0"/>
                <a:ea typeface="Calibri" pitchFamily="34" charset="0"/>
                <a:cs typeface="Tahoma" pitchFamily="34" charset="0"/>
              </a:rPr>
              <a:t>BREAK WARNS: </a:t>
            </a: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The light turns ON whenever the locomotive is generating excessive dynamic breaking current regardless of Tractive Effort meter reading.</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ambria" pitchFamily="18" charset="0"/>
            </a:endParaRPr>
          </a:p>
        </p:txBody>
      </p:sp>
      <p:pic>
        <p:nvPicPr>
          <p:cNvPr id="9" name="Picture 8" descr="D:\PRODUCT TECHNICAL DETAILS\SNAPS\LT-Panel\DSC06253.JPG"/>
          <p:cNvPicPr/>
          <p:nvPr/>
        </p:nvPicPr>
        <p:blipFill>
          <a:blip r:embed="rId4" cstate="print"/>
          <a:srcRect/>
          <a:stretch>
            <a:fillRect/>
          </a:stretch>
        </p:blipFill>
        <p:spPr bwMode="auto">
          <a:xfrm>
            <a:off x="6172200" y="1371600"/>
            <a:ext cx="1552575" cy="1164219"/>
          </a:xfrm>
          <a:prstGeom prst="rect">
            <a:avLst/>
          </a:prstGeom>
          <a:noFill/>
          <a:ln w="9525">
            <a:noFill/>
            <a:miter lim="800000"/>
            <a:headEnd/>
            <a:tailEnd/>
          </a:ln>
        </p:spPr>
      </p:pic>
      <p:sp>
        <p:nvSpPr>
          <p:cNvPr id="12" name="Rectangle 11"/>
          <p:cNvSpPr/>
          <p:nvPr/>
        </p:nvSpPr>
        <p:spPr>
          <a:xfrm>
            <a:off x="7239000" y="2743200"/>
            <a:ext cx="16764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543800" y="2895600"/>
            <a:ext cx="990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smtClean="0">
                <a:latin typeface="Cambria" pitchFamily="18" charset="0"/>
              </a:rPr>
              <a:t>72 VDC</a:t>
            </a:r>
            <a:endParaRPr lang="en-US" sz="1600" dirty="0">
              <a:latin typeface="Cambria" pitchFamily="18" charset="0"/>
            </a:endParaRPr>
          </a:p>
        </p:txBody>
      </p:sp>
      <p:sp>
        <p:nvSpPr>
          <p:cNvPr id="14" name="Oval 13"/>
          <p:cNvSpPr/>
          <p:nvPr/>
        </p:nvSpPr>
        <p:spPr>
          <a:xfrm>
            <a:off x="7467600" y="350520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Oval 14"/>
          <p:cNvSpPr/>
          <p:nvPr/>
        </p:nvSpPr>
        <p:spPr>
          <a:xfrm>
            <a:off x="8001000" y="3505200"/>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17" name="Straight Connector 16"/>
          <p:cNvCxnSpPr/>
          <p:nvPr/>
        </p:nvCxnSpPr>
        <p:spPr>
          <a:xfrm>
            <a:off x="6781800" y="1981200"/>
            <a:ext cx="0" cy="2514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010400" y="2133600"/>
            <a:ext cx="0" cy="1981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010400" y="411480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endCxn id="14" idx="4"/>
          </p:cNvCxnSpPr>
          <p:nvPr/>
        </p:nvCxnSpPr>
        <p:spPr>
          <a:xfrm flipV="1">
            <a:off x="7620000" y="38100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781800" y="4495800"/>
            <a:ext cx="1371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5" idx="4"/>
          </p:cNvCxnSpPr>
          <p:nvPr/>
        </p:nvCxnSpPr>
        <p:spPr>
          <a:xfrm>
            <a:off x="8153400" y="3810000"/>
            <a:ext cx="0" cy="685800"/>
          </a:xfrm>
          <a:prstGeom prst="line">
            <a:avLst/>
          </a:prstGeom>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6172200" y="914400"/>
            <a:ext cx="1475469"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TEST SETUP</a:t>
            </a:r>
          </a:p>
        </p:txBody>
      </p:sp>
      <p:pic>
        <p:nvPicPr>
          <p:cNvPr id="32" name="Picture 31"/>
          <p:cNvPicPr/>
          <p:nvPr/>
        </p:nvPicPr>
        <p:blipFill>
          <a:blip r:embed="rId5" cstate="print"/>
          <a:srcRect/>
          <a:stretch>
            <a:fillRect/>
          </a:stretch>
        </p:blipFill>
        <p:spPr bwMode="auto">
          <a:xfrm>
            <a:off x="2057400" y="381000"/>
            <a:ext cx="381000" cy="304800"/>
          </a:xfrm>
          <a:prstGeom prst="rect">
            <a:avLst/>
          </a:prstGeom>
          <a:noFill/>
          <a:ln w="9525">
            <a:noFill/>
            <a:miter lim="800000"/>
            <a:headEnd/>
            <a:tailEnd/>
          </a:ln>
        </p:spPr>
      </p:pic>
      <p:pic>
        <p:nvPicPr>
          <p:cNvPr id="33" name="Picture 4" descr="C:\Documents and Settings\Documentation\Desktop\rail photos\_68561220_train_story_pics_from_kashmir(21).jpg"/>
          <p:cNvPicPr>
            <a:picLocks noChangeAspect="1" noChangeArrowheads="1"/>
          </p:cNvPicPr>
          <p:nvPr/>
        </p:nvPicPr>
        <p:blipFill>
          <a:blip r:embed="rId6" cstate="print"/>
          <a:srcRect/>
          <a:stretch>
            <a:fillRect/>
          </a:stretch>
        </p:blipFill>
        <p:spPr bwMode="auto">
          <a:xfrm>
            <a:off x="914400" y="5943600"/>
            <a:ext cx="1143000" cy="914400"/>
          </a:xfrm>
          <a:prstGeom prst="rect">
            <a:avLst/>
          </a:prstGeom>
          <a:noFill/>
        </p:spPr>
      </p:pic>
      <p:pic>
        <p:nvPicPr>
          <p:cNvPr id="34" name="Picture 33" descr="C:\Documents and Settings\Documentation\Desktop\rail photos\9e6577790d8e92da13f7ca86bafeb5f5.jpg"/>
          <p:cNvPicPr>
            <a:picLocks noChangeAspect="1" noChangeArrowheads="1"/>
          </p:cNvPicPr>
          <p:nvPr/>
        </p:nvPicPr>
        <p:blipFill>
          <a:blip r:embed="rId7" cstate="print"/>
          <a:srcRect/>
          <a:stretch>
            <a:fillRect/>
          </a:stretch>
        </p:blipFill>
        <p:spPr bwMode="auto">
          <a:xfrm>
            <a:off x="2057400" y="5943600"/>
            <a:ext cx="1142999" cy="914400"/>
          </a:xfrm>
          <a:prstGeom prst="rect">
            <a:avLst/>
          </a:prstGeom>
          <a:noFill/>
        </p:spPr>
      </p:pic>
      <p:pic>
        <p:nvPicPr>
          <p:cNvPr id="35" name="Picture 1" descr="C:\Documents and Settings\Documentation\Desktop\rail photos\6101.1228412845.jpg"/>
          <p:cNvPicPr>
            <a:picLocks noChangeAspect="1" noChangeArrowheads="1"/>
          </p:cNvPicPr>
          <p:nvPr/>
        </p:nvPicPr>
        <p:blipFill>
          <a:blip r:embed="rId8" cstate="print"/>
          <a:srcRect/>
          <a:stretch>
            <a:fillRect/>
          </a:stretch>
        </p:blipFill>
        <p:spPr bwMode="auto">
          <a:xfrm>
            <a:off x="3200400" y="5943600"/>
            <a:ext cx="1143000" cy="914400"/>
          </a:xfrm>
          <a:prstGeom prst="rect">
            <a:avLst/>
          </a:prstGeom>
          <a:noFill/>
        </p:spPr>
      </p:pic>
      <p:pic>
        <p:nvPicPr>
          <p:cNvPr id="36" name="Picture 2" descr="C:\Documents and Settings\Documentation\Desktop\rail photos\wdp4.jpg"/>
          <p:cNvPicPr>
            <a:picLocks noChangeAspect="1" noChangeArrowheads="1"/>
          </p:cNvPicPr>
          <p:nvPr/>
        </p:nvPicPr>
        <p:blipFill>
          <a:blip r:embed="rId9" cstate="print"/>
          <a:srcRect/>
          <a:stretch>
            <a:fillRect/>
          </a:stretch>
        </p:blipFill>
        <p:spPr bwMode="auto">
          <a:xfrm>
            <a:off x="4343400" y="5943600"/>
            <a:ext cx="1263246" cy="914400"/>
          </a:xfrm>
          <a:prstGeom prst="rect">
            <a:avLst/>
          </a:prstGeom>
          <a:noFill/>
        </p:spPr>
      </p:pic>
      <p:pic>
        <p:nvPicPr>
          <p:cNvPr id="37" name="Picture 3" descr="C:\Documents and Settings\Documentation\Desktop\rail photos\4998782777_e48e0de196_z.jpg"/>
          <p:cNvPicPr>
            <a:picLocks noChangeAspect="1" noChangeArrowheads="1"/>
          </p:cNvPicPr>
          <p:nvPr/>
        </p:nvPicPr>
        <p:blipFill>
          <a:blip r:embed="rId10" cstate="print"/>
          <a:srcRect/>
          <a:stretch>
            <a:fillRect/>
          </a:stretch>
        </p:blipFill>
        <p:spPr bwMode="auto">
          <a:xfrm>
            <a:off x="5562600" y="5943601"/>
            <a:ext cx="1219200" cy="914400"/>
          </a:xfrm>
          <a:prstGeom prst="rect">
            <a:avLst/>
          </a:prstGeom>
          <a:noFill/>
        </p:spPr>
      </p:pic>
      <p:pic>
        <p:nvPicPr>
          <p:cNvPr id="38" name="Picture 5" descr="C:\Documents and Settings\Documentation\Desktop\rail photos\ICE3_in_Cologne.jpg"/>
          <p:cNvPicPr>
            <a:picLocks noChangeAspect="1" noChangeArrowheads="1"/>
          </p:cNvPicPr>
          <p:nvPr/>
        </p:nvPicPr>
        <p:blipFill>
          <a:blip r:embed="rId11" cstate="print"/>
          <a:srcRect/>
          <a:stretch>
            <a:fillRect/>
          </a:stretch>
        </p:blipFill>
        <p:spPr bwMode="auto">
          <a:xfrm>
            <a:off x="6781800" y="5943600"/>
            <a:ext cx="1222269" cy="914400"/>
          </a:xfrm>
          <a:prstGeom prst="rect">
            <a:avLst/>
          </a:prstGeom>
          <a:noFill/>
        </p:spPr>
      </p:pic>
      <p:pic>
        <p:nvPicPr>
          <p:cNvPr id="39" name="Picture 2" descr="D:\N&amp;S Logo.jpg"/>
          <p:cNvPicPr>
            <a:picLocks noChangeAspect="1" noChangeArrowheads="1"/>
          </p:cNvPicPr>
          <p:nvPr/>
        </p:nvPicPr>
        <p:blipFill>
          <a:blip r:embed="rId12" cstate="print"/>
          <a:srcRect/>
          <a:stretch>
            <a:fillRect/>
          </a:stretch>
        </p:blipFill>
        <p:spPr bwMode="auto">
          <a:xfrm>
            <a:off x="8077200" y="6019800"/>
            <a:ext cx="914400" cy="697523"/>
          </a:xfrm>
          <a:prstGeom prst="rect">
            <a:avLst/>
          </a:prstGeom>
          <a:noFill/>
        </p:spPr>
      </p:pic>
      <p:pic>
        <p:nvPicPr>
          <p:cNvPr id="67586" name="Picture 2" descr="D:\PHOTOS\LT PANEL PHOTOS\DSC06258.JPG"/>
          <p:cNvPicPr>
            <a:picLocks noChangeAspect="1" noChangeArrowheads="1"/>
          </p:cNvPicPr>
          <p:nvPr/>
        </p:nvPicPr>
        <p:blipFill>
          <a:blip r:embed="rId13" cstate="print"/>
          <a:srcRect/>
          <a:stretch>
            <a:fillRect/>
          </a:stretch>
        </p:blipFill>
        <p:spPr bwMode="auto">
          <a:xfrm>
            <a:off x="990600" y="990600"/>
            <a:ext cx="1905000" cy="142875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95400" y="228600"/>
            <a:ext cx="7467600" cy="954107"/>
          </a:xfrm>
          <a:prstGeom prst="rect">
            <a:avLst/>
          </a:prstGeom>
        </p:spPr>
        <p:txBody>
          <a:bodyPr wrap="square">
            <a:spAutoFit/>
          </a:bodyPr>
          <a:lstStyle/>
          <a:p>
            <a:pPr algn="ctr"/>
            <a:r>
              <a:rPr lang="en-US" sz="2800" b="1" dirty="0" smtClean="0">
                <a:latin typeface="Cambria" pitchFamily="18" charset="0"/>
              </a:rPr>
              <a:t>MAIN RESERVIOR PRESSURE TRANSDCER – NS1300</a:t>
            </a:r>
            <a:endParaRPr lang="en-US" sz="2400" b="1" dirty="0">
              <a:latin typeface="Cambria" pitchFamily="18" charset="0"/>
            </a:endParaRPr>
          </a:p>
        </p:txBody>
      </p:sp>
      <p:pic>
        <p:nvPicPr>
          <p:cNvPr id="7" name="Picture 6"/>
          <p:cNvPicPr/>
          <p:nvPr/>
        </p:nvPicPr>
        <p:blipFill>
          <a:blip r:embed="rId2" cstate="print"/>
          <a:srcRect/>
          <a:stretch>
            <a:fillRect/>
          </a:stretch>
        </p:blipFill>
        <p:spPr bwMode="auto">
          <a:xfrm>
            <a:off x="838200" y="1143000"/>
            <a:ext cx="1676400" cy="2667000"/>
          </a:xfrm>
          <a:prstGeom prst="rect">
            <a:avLst/>
          </a:prstGeom>
          <a:noFill/>
          <a:ln w="9525">
            <a:noFill/>
            <a:miter lim="800000"/>
            <a:headEnd/>
            <a:tailEnd/>
          </a:ln>
        </p:spPr>
      </p:pic>
      <p:sp>
        <p:nvSpPr>
          <p:cNvPr id="41985" name="Rectangle 1"/>
          <p:cNvSpPr>
            <a:spLocks noChangeArrowheads="1"/>
          </p:cNvSpPr>
          <p:nvPr/>
        </p:nvSpPr>
        <p:spPr bwMode="auto">
          <a:xfrm>
            <a:off x="2743200" y="1524000"/>
            <a:ext cx="3505200" cy="5539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The sensing Element is ceramic capsule connected to signal conditioning circuit to provide a 2 wire, 4…20MA and linear pressure related output signal</a:t>
            </a:r>
            <a:endParaRPr kumimoji="0" lang="en-US" sz="1000" b="0" i="0" u="none" strike="noStrike" cap="none" normalizeH="0" baseline="0" dirty="0" smtClean="0">
              <a:ln>
                <a:noFill/>
              </a:ln>
              <a:solidFill>
                <a:schemeClr val="tx1"/>
              </a:solidFill>
              <a:effectLst/>
              <a:latin typeface="Cambria" pitchFamily="18" charset="0"/>
            </a:endParaRPr>
          </a:p>
        </p:txBody>
      </p:sp>
      <p:sp>
        <p:nvSpPr>
          <p:cNvPr id="41986" name="Rectangle 2"/>
          <p:cNvSpPr>
            <a:spLocks noChangeArrowheads="1"/>
          </p:cNvSpPr>
          <p:nvPr/>
        </p:nvSpPr>
        <p:spPr bwMode="auto">
          <a:xfrm>
            <a:off x="2667000" y="2895600"/>
            <a:ext cx="3733800" cy="22159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Pressure ranges from 0 to 20 bar</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Chemical and corrosion resistant ceramic diaphragm with integral temperature compensation</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2 Wire, loop powered 4….20ma linear analogue outputs.</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Designed for use in harsh working environments and hazardous areas</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Gauge or absolute.</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High impact and vibration tolerance for heavy – duty applications.</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Stainless steel housing with various connection options.</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000" b="0" i="0" u="none" strike="noStrike" cap="none" normalizeH="0" baseline="0" dirty="0" smtClean="0">
                <a:ln>
                  <a:noFill/>
                </a:ln>
                <a:solidFill>
                  <a:schemeClr val="tx1"/>
                </a:solidFill>
                <a:effectLst/>
                <a:latin typeface="Cambria" pitchFamily="18" charset="0"/>
                <a:ea typeface="Calibri" pitchFamily="34" charset="0"/>
                <a:cs typeface="Tahoma" pitchFamily="34" charset="0"/>
              </a:rPr>
              <a:t>Standard pressure  connection ¼” NPT Internal (other pressure ports available to special order)</a:t>
            </a:r>
            <a:endParaRPr kumimoji="0" lang="en-US" sz="1000" b="0" i="0" u="none" strike="noStrike" cap="none" normalizeH="0" baseline="0" dirty="0" smtClean="0">
              <a:ln>
                <a:noFill/>
              </a:ln>
              <a:solidFill>
                <a:schemeClr val="tx1"/>
              </a:solidFill>
              <a:effectLst/>
              <a:latin typeface="Cambria"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12" name="Rectangle 11"/>
          <p:cNvSpPr/>
          <p:nvPr/>
        </p:nvSpPr>
        <p:spPr>
          <a:xfrm>
            <a:off x="2667000" y="2209800"/>
            <a:ext cx="1281698"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FEATURES</a:t>
            </a:r>
          </a:p>
        </p:txBody>
      </p:sp>
      <p:pic>
        <p:nvPicPr>
          <p:cNvPr id="68610" name="Picture 2"/>
          <p:cNvPicPr>
            <a:picLocks noChangeAspect="1" noChangeArrowheads="1"/>
          </p:cNvPicPr>
          <p:nvPr/>
        </p:nvPicPr>
        <p:blipFill>
          <a:blip r:embed="rId3" cstate="print"/>
          <a:srcRect/>
          <a:stretch>
            <a:fillRect/>
          </a:stretch>
        </p:blipFill>
        <p:spPr bwMode="auto">
          <a:xfrm>
            <a:off x="6477000" y="1295400"/>
            <a:ext cx="2276475" cy="1438275"/>
          </a:xfrm>
          <a:prstGeom prst="rect">
            <a:avLst/>
          </a:prstGeom>
          <a:noFill/>
          <a:ln w="9525">
            <a:noFill/>
            <a:miter lim="800000"/>
            <a:headEnd/>
            <a:tailEnd/>
          </a:ln>
        </p:spPr>
      </p:pic>
      <p:sp>
        <p:nvSpPr>
          <p:cNvPr id="67" name="Rectangle 66"/>
          <p:cNvSpPr/>
          <p:nvPr/>
        </p:nvSpPr>
        <p:spPr>
          <a:xfrm>
            <a:off x="7391400" y="2743200"/>
            <a:ext cx="13716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7543800" y="2819400"/>
            <a:ext cx="9906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smtClean="0">
                <a:latin typeface="Cambria" pitchFamily="18" charset="0"/>
              </a:rPr>
              <a:t>72 VDC</a:t>
            </a:r>
            <a:endParaRPr lang="en-US" sz="1600" dirty="0">
              <a:latin typeface="Cambria" pitchFamily="18" charset="0"/>
            </a:endParaRPr>
          </a:p>
        </p:txBody>
      </p:sp>
      <p:sp>
        <p:nvSpPr>
          <p:cNvPr id="69" name="Oval 68"/>
          <p:cNvSpPr/>
          <p:nvPr/>
        </p:nvSpPr>
        <p:spPr>
          <a:xfrm>
            <a:off x="8153400" y="3429000"/>
            <a:ext cx="304800" cy="3048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0" name="Oval 69"/>
          <p:cNvSpPr/>
          <p:nvPr/>
        </p:nvSpPr>
        <p:spPr>
          <a:xfrm>
            <a:off x="7543800" y="3429000"/>
            <a:ext cx="304800" cy="3048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72" name="Straight Connector 71"/>
          <p:cNvCxnSpPr/>
          <p:nvPr/>
        </p:nvCxnSpPr>
        <p:spPr>
          <a:xfrm>
            <a:off x="7162800" y="2057400"/>
            <a:ext cx="0" cy="1981200"/>
          </a:xfrm>
          <a:prstGeom prst="line">
            <a:avLst/>
          </a:prstGeom>
        </p:spPr>
        <p:style>
          <a:lnRef idx="1">
            <a:schemeClr val="accent2"/>
          </a:lnRef>
          <a:fillRef idx="0">
            <a:schemeClr val="accent2"/>
          </a:fillRef>
          <a:effectRef idx="0">
            <a:schemeClr val="accent2"/>
          </a:effectRef>
          <a:fontRef idx="minor">
            <a:schemeClr val="tx1"/>
          </a:fontRef>
        </p:style>
      </p:cxnSp>
      <p:cxnSp>
        <p:nvCxnSpPr>
          <p:cNvPr id="74" name="Straight Connector 73"/>
          <p:cNvCxnSpPr/>
          <p:nvPr/>
        </p:nvCxnSpPr>
        <p:spPr>
          <a:xfrm>
            <a:off x="7010400" y="2133600"/>
            <a:ext cx="0" cy="2133600"/>
          </a:xfrm>
          <a:prstGeom prst="line">
            <a:avLst/>
          </a:prstGeom>
        </p:spPr>
        <p:style>
          <a:lnRef idx="1">
            <a:schemeClr val="dk1"/>
          </a:lnRef>
          <a:fillRef idx="0">
            <a:schemeClr val="dk1"/>
          </a:fillRef>
          <a:effectRef idx="0">
            <a:schemeClr val="dk1"/>
          </a:effectRef>
          <a:fontRef idx="minor">
            <a:schemeClr val="tx1"/>
          </a:fontRef>
        </p:style>
      </p:cxnSp>
      <p:cxnSp>
        <p:nvCxnSpPr>
          <p:cNvPr id="77" name="Straight Connector 76"/>
          <p:cNvCxnSpPr/>
          <p:nvPr/>
        </p:nvCxnSpPr>
        <p:spPr>
          <a:xfrm>
            <a:off x="7162800" y="4038600"/>
            <a:ext cx="53340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81" name="Straight Connector 80"/>
          <p:cNvCxnSpPr/>
          <p:nvPr/>
        </p:nvCxnSpPr>
        <p:spPr>
          <a:xfrm>
            <a:off x="7010400" y="4267200"/>
            <a:ext cx="1295400" cy="0"/>
          </a:xfrm>
          <a:prstGeom prst="line">
            <a:avLst/>
          </a:prstGeom>
        </p:spPr>
        <p:style>
          <a:lnRef idx="1">
            <a:schemeClr val="dk1"/>
          </a:lnRef>
          <a:fillRef idx="0">
            <a:schemeClr val="dk1"/>
          </a:fillRef>
          <a:effectRef idx="0">
            <a:schemeClr val="dk1"/>
          </a:effectRef>
          <a:fontRef idx="minor">
            <a:schemeClr val="tx1"/>
          </a:fontRef>
        </p:style>
      </p:cxnSp>
      <p:cxnSp>
        <p:nvCxnSpPr>
          <p:cNvPr id="84" name="Straight Connector 83"/>
          <p:cNvCxnSpPr>
            <a:stCxn id="69" idx="4"/>
          </p:cNvCxnSpPr>
          <p:nvPr/>
        </p:nvCxnSpPr>
        <p:spPr>
          <a:xfrm>
            <a:off x="8305800" y="3733800"/>
            <a:ext cx="0" cy="533400"/>
          </a:xfrm>
          <a:prstGeom prst="line">
            <a:avLst/>
          </a:prstGeom>
        </p:spPr>
        <p:style>
          <a:lnRef idx="1">
            <a:schemeClr val="dk1"/>
          </a:lnRef>
          <a:fillRef idx="0">
            <a:schemeClr val="dk1"/>
          </a:fillRef>
          <a:effectRef idx="0">
            <a:schemeClr val="dk1"/>
          </a:effectRef>
          <a:fontRef idx="minor">
            <a:schemeClr val="tx1"/>
          </a:fontRef>
        </p:style>
      </p:cxnSp>
      <p:cxnSp>
        <p:nvCxnSpPr>
          <p:cNvPr id="88" name="Straight Connector 87"/>
          <p:cNvCxnSpPr>
            <a:endCxn id="70" idx="4"/>
          </p:cNvCxnSpPr>
          <p:nvPr/>
        </p:nvCxnSpPr>
        <p:spPr>
          <a:xfrm flipV="1">
            <a:off x="7696200" y="3733800"/>
            <a:ext cx="0" cy="304800"/>
          </a:xfrm>
          <a:prstGeom prst="line">
            <a:avLst/>
          </a:prstGeom>
        </p:spPr>
        <p:style>
          <a:lnRef idx="1">
            <a:schemeClr val="accent2"/>
          </a:lnRef>
          <a:fillRef idx="0">
            <a:schemeClr val="accent2"/>
          </a:fillRef>
          <a:effectRef idx="0">
            <a:schemeClr val="accent2"/>
          </a:effectRef>
          <a:fontRef idx="minor">
            <a:schemeClr val="tx1"/>
          </a:fontRef>
        </p:style>
      </p:cxnSp>
      <p:sp>
        <p:nvSpPr>
          <p:cNvPr id="89" name="Rectangle 88"/>
          <p:cNvSpPr/>
          <p:nvPr/>
        </p:nvSpPr>
        <p:spPr>
          <a:xfrm>
            <a:off x="6172200" y="914400"/>
            <a:ext cx="1475469" cy="369332"/>
          </a:xfrm>
          <a:prstGeom prst="rect">
            <a:avLst/>
          </a:prstGeom>
        </p:spPr>
        <p:txBody>
          <a:bodyPr wrap="none">
            <a:spAutoFit/>
          </a:bodyPr>
          <a:lstStyle/>
          <a:p>
            <a:pPr lvl="0" fontAlgn="base">
              <a:spcBef>
                <a:spcPct val="0"/>
              </a:spcBef>
              <a:spcAft>
                <a:spcPct val="0"/>
              </a:spcAft>
            </a:pPr>
            <a:r>
              <a:rPr lang="en-US" b="1" dirty="0" smtClean="0">
                <a:latin typeface="Cambria" pitchFamily="18" charset="0"/>
                <a:ea typeface="Calibri" pitchFamily="34" charset="0"/>
                <a:cs typeface="Tahoma" pitchFamily="34" charset="0"/>
              </a:rPr>
              <a:t>TEST SETUP</a:t>
            </a:r>
          </a:p>
        </p:txBody>
      </p:sp>
      <p:pic>
        <p:nvPicPr>
          <p:cNvPr id="28" name="Picture 27"/>
          <p:cNvPicPr/>
          <p:nvPr/>
        </p:nvPicPr>
        <p:blipFill>
          <a:blip r:embed="rId4" cstate="print"/>
          <a:srcRect/>
          <a:stretch>
            <a:fillRect/>
          </a:stretch>
        </p:blipFill>
        <p:spPr bwMode="auto">
          <a:xfrm>
            <a:off x="1066800" y="304800"/>
            <a:ext cx="381000" cy="304800"/>
          </a:xfrm>
          <a:prstGeom prst="rect">
            <a:avLst/>
          </a:prstGeom>
          <a:noFill/>
          <a:ln w="9525">
            <a:noFill/>
            <a:miter lim="800000"/>
            <a:headEnd/>
            <a:tailEnd/>
          </a:ln>
        </p:spPr>
      </p:pic>
      <p:pic>
        <p:nvPicPr>
          <p:cNvPr id="29" name="Picture 4" descr="C:\Documents and Settings\Documentation\Desktop\rail photos\_68561220_train_story_pics_from_kashmir(21).jpg"/>
          <p:cNvPicPr>
            <a:picLocks noChangeAspect="1" noChangeArrowheads="1"/>
          </p:cNvPicPr>
          <p:nvPr/>
        </p:nvPicPr>
        <p:blipFill>
          <a:blip r:embed="rId5" cstate="print"/>
          <a:srcRect/>
          <a:stretch>
            <a:fillRect/>
          </a:stretch>
        </p:blipFill>
        <p:spPr bwMode="auto">
          <a:xfrm>
            <a:off x="914400" y="5943600"/>
            <a:ext cx="1143000" cy="914400"/>
          </a:xfrm>
          <a:prstGeom prst="rect">
            <a:avLst/>
          </a:prstGeom>
          <a:noFill/>
        </p:spPr>
      </p:pic>
      <p:pic>
        <p:nvPicPr>
          <p:cNvPr id="30" name="Picture 29" descr="C:\Documents and Settings\Documentation\Desktop\rail photos\9e6577790d8e92da13f7ca86bafeb5f5.jpg"/>
          <p:cNvPicPr>
            <a:picLocks noChangeAspect="1" noChangeArrowheads="1"/>
          </p:cNvPicPr>
          <p:nvPr/>
        </p:nvPicPr>
        <p:blipFill>
          <a:blip r:embed="rId6" cstate="print"/>
          <a:srcRect/>
          <a:stretch>
            <a:fillRect/>
          </a:stretch>
        </p:blipFill>
        <p:spPr bwMode="auto">
          <a:xfrm>
            <a:off x="2057400" y="5943600"/>
            <a:ext cx="1142999" cy="914400"/>
          </a:xfrm>
          <a:prstGeom prst="rect">
            <a:avLst/>
          </a:prstGeom>
          <a:noFill/>
        </p:spPr>
      </p:pic>
      <p:pic>
        <p:nvPicPr>
          <p:cNvPr id="31" name="Picture 1" descr="C:\Documents and Settings\Documentation\Desktop\rail photos\6101.1228412845.jpg"/>
          <p:cNvPicPr>
            <a:picLocks noChangeAspect="1" noChangeArrowheads="1"/>
          </p:cNvPicPr>
          <p:nvPr/>
        </p:nvPicPr>
        <p:blipFill>
          <a:blip r:embed="rId7" cstate="print"/>
          <a:srcRect/>
          <a:stretch>
            <a:fillRect/>
          </a:stretch>
        </p:blipFill>
        <p:spPr bwMode="auto">
          <a:xfrm>
            <a:off x="3200400" y="5943600"/>
            <a:ext cx="1143000" cy="914400"/>
          </a:xfrm>
          <a:prstGeom prst="rect">
            <a:avLst/>
          </a:prstGeom>
          <a:noFill/>
        </p:spPr>
      </p:pic>
      <p:pic>
        <p:nvPicPr>
          <p:cNvPr id="32" name="Picture 2" descr="C:\Documents and Settings\Documentation\Desktop\rail photos\wdp4.jpg"/>
          <p:cNvPicPr>
            <a:picLocks noChangeAspect="1" noChangeArrowheads="1"/>
          </p:cNvPicPr>
          <p:nvPr/>
        </p:nvPicPr>
        <p:blipFill>
          <a:blip r:embed="rId8" cstate="print"/>
          <a:srcRect/>
          <a:stretch>
            <a:fillRect/>
          </a:stretch>
        </p:blipFill>
        <p:spPr bwMode="auto">
          <a:xfrm>
            <a:off x="4343400" y="5943600"/>
            <a:ext cx="1263246" cy="914400"/>
          </a:xfrm>
          <a:prstGeom prst="rect">
            <a:avLst/>
          </a:prstGeom>
          <a:noFill/>
        </p:spPr>
      </p:pic>
      <p:pic>
        <p:nvPicPr>
          <p:cNvPr id="33" name="Picture 3" descr="C:\Documents and Settings\Documentation\Desktop\rail photos\4998782777_e48e0de196_z.jpg"/>
          <p:cNvPicPr>
            <a:picLocks noChangeAspect="1" noChangeArrowheads="1"/>
          </p:cNvPicPr>
          <p:nvPr/>
        </p:nvPicPr>
        <p:blipFill>
          <a:blip r:embed="rId9" cstate="print"/>
          <a:srcRect/>
          <a:stretch>
            <a:fillRect/>
          </a:stretch>
        </p:blipFill>
        <p:spPr bwMode="auto">
          <a:xfrm>
            <a:off x="5562600" y="5943601"/>
            <a:ext cx="1219200" cy="914400"/>
          </a:xfrm>
          <a:prstGeom prst="rect">
            <a:avLst/>
          </a:prstGeom>
          <a:noFill/>
        </p:spPr>
      </p:pic>
      <p:pic>
        <p:nvPicPr>
          <p:cNvPr id="34" name="Picture 5" descr="C:\Documents and Settings\Documentation\Desktop\rail photos\ICE3_in_Cologne.jpg"/>
          <p:cNvPicPr>
            <a:picLocks noChangeAspect="1" noChangeArrowheads="1"/>
          </p:cNvPicPr>
          <p:nvPr/>
        </p:nvPicPr>
        <p:blipFill>
          <a:blip r:embed="rId10" cstate="print"/>
          <a:srcRect/>
          <a:stretch>
            <a:fillRect/>
          </a:stretch>
        </p:blipFill>
        <p:spPr bwMode="auto">
          <a:xfrm>
            <a:off x="6781800" y="5943600"/>
            <a:ext cx="1222269" cy="914400"/>
          </a:xfrm>
          <a:prstGeom prst="rect">
            <a:avLst/>
          </a:prstGeom>
          <a:noFill/>
        </p:spPr>
      </p:pic>
      <p:pic>
        <p:nvPicPr>
          <p:cNvPr id="35" name="Picture 2" descr="D:\N&amp;S Logo.jpg"/>
          <p:cNvPicPr>
            <a:picLocks noChangeAspect="1" noChangeArrowheads="1"/>
          </p:cNvPicPr>
          <p:nvPr/>
        </p:nvPicPr>
        <p:blipFill>
          <a:blip r:embed="rId11"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Documentation\Desktop\6101.1228412845.jpg"/>
          <p:cNvPicPr>
            <a:picLocks noChangeAspect="1" noChangeArrowheads="1"/>
          </p:cNvPicPr>
          <p:nvPr/>
        </p:nvPicPr>
        <p:blipFill>
          <a:blip r:embed="rId2" cstate="print"/>
          <a:srcRect/>
          <a:stretch>
            <a:fillRect/>
          </a:stretch>
        </p:blipFill>
        <p:spPr bwMode="auto">
          <a:xfrm>
            <a:off x="914400" y="0"/>
            <a:ext cx="8229600" cy="5943600"/>
          </a:xfrm>
          <a:prstGeom prst="rect">
            <a:avLst/>
          </a:prstGeom>
          <a:noFill/>
        </p:spPr>
      </p:pic>
      <p:sp>
        <p:nvSpPr>
          <p:cNvPr id="5" name="Rectangle 3"/>
          <p:cNvSpPr>
            <a:spLocks noChangeArrowheads="1"/>
          </p:cNvSpPr>
          <p:nvPr/>
        </p:nvSpPr>
        <p:spPr bwMode="auto">
          <a:xfrm>
            <a:off x="914400" y="0"/>
            <a:ext cx="8229600"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800" b="1" dirty="0" smtClean="0">
                <a:solidFill>
                  <a:schemeClr val="bg1"/>
                </a:solidFill>
                <a:latin typeface="Cambria" pitchFamily="18" charset="0"/>
              </a:rPr>
              <a:t>LOCOMOTIVE  CONTROL PANELS </a:t>
            </a:r>
          </a:p>
          <a:p>
            <a:pPr marL="0" marR="0" lvl="0" indent="0" algn="l" defTabSz="914400" rtl="0" eaLnBrk="1" fontAlgn="base" latinLnBrk="0" hangingPunct="1">
              <a:lnSpc>
                <a:spcPct val="100000"/>
              </a:lnSpc>
              <a:spcBef>
                <a:spcPct val="0"/>
              </a:spcBef>
              <a:spcAft>
                <a:spcPct val="0"/>
              </a:spcAft>
              <a:buClrTx/>
              <a:buSzTx/>
              <a:buFontTx/>
              <a:buNone/>
              <a:tabLst/>
            </a:pPr>
            <a:endParaRPr lang="en-US" sz="1600" b="1" dirty="0" smtClean="0">
              <a:solidFill>
                <a:schemeClr val="bg1"/>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solidFill>
                  <a:schemeClr val="bg1"/>
                </a:solidFill>
                <a:latin typeface="Cambria" pitchFamily="18" charset="0"/>
              </a:rPr>
              <a:t>		1-  HB 1 &amp; HB 2 AND SB1 &amp; SB2  PANELS</a:t>
            </a:r>
          </a:p>
          <a:p>
            <a:pPr fontAlgn="base">
              <a:spcBef>
                <a:spcPct val="0"/>
              </a:spcBef>
              <a:spcAft>
                <a:spcPct val="0"/>
              </a:spcAft>
            </a:pPr>
            <a:r>
              <a:rPr lang="en-US" b="1" dirty="0" smtClean="0">
                <a:solidFill>
                  <a:schemeClr val="bg1"/>
                </a:solidFill>
                <a:latin typeface="Cambria" pitchFamily="18" charset="0"/>
              </a:rPr>
              <a:t>		2- Driver Control Desk for Locomotives </a:t>
            </a:r>
          </a:p>
          <a:p>
            <a:pPr fontAlgn="base">
              <a:spcBef>
                <a:spcPct val="0"/>
              </a:spcBef>
              <a:spcAft>
                <a:spcPct val="0"/>
              </a:spcAft>
            </a:pPr>
            <a:endParaRPr lang="en-US" b="1" dirty="0" smtClean="0">
              <a:solidFill>
                <a:srgbClr val="00B0F0"/>
              </a:solidFill>
              <a:latin typeface="Cambria" pitchFamily="18" charset="0"/>
            </a:endParaRPr>
          </a:p>
          <a:p>
            <a:pPr fontAlgn="base">
              <a:spcBef>
                <a:spcPct val="0"/>
              </a:spcBef>
              <a:spcAft>
                <a:spcPct val="0"/>
              </a:spcAft>
            </a:pPr>
            <a:endParaRPr lang="en-US" b="1" dirty="0" smtClean="0">
              <a:solidFill>
                <a:srgbClr val="0070C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3200" b="1" dirty="0" smtClean="0">
              <a:solidFill>
                <a:srgbClr val="00B0F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3200" b="1" dirty="0" smtClean="0">
              <a:solidFill>
                <a:srgbClr val="00B0F0"/>
              </a:solidFill>
              <a:latin typeface="Cambria"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solidFill>
                  <a:srgbClr val="00B0F0"/>
                </a:solidFill>
                <a:latin typeface="Cambria" pitchFamily="18" charset="0"/>
              </a:rPr>
              <a:t> </a:t>
            </a:r>
          </a:p>
        </p:txBody>
      </p:sp>
      <p:pic>
        <p:nvPicPr>
          <p:cNvPr id="6" name="Picture 4" descr="C:\Documents and Settings\Documentation\Desktop\rail photos\_68561220_train_story_pics_from_kashmir(21).jpg"/>
          <p:cNvPicPr>
            <a:picLocks noChangeAspect="1" noChangeArrowheads="1"/>
          </p:cNvPicPr>
          <p:nvPr/>
        </p:nvPicPr>
        <p:blipFill>
          <a:blip r:embed="rId3" cstate="print"/>
          <a:srcRect/>
          <a:stretch>
            <a:fillRect/>
          </a:stretch>
        </p:blipFill>
        <p:spPr bwMode="auto">
          <a:xfrm>
            <a:off x="914400" y="5943600"/>
            <a:ext cx="1143000" cy="914400"/>
          </a:xfrm>
          <a:prstGeom prst="rect">
            <a:avLst/>
          </a:prstGeom>
          <a:noFill/>
        </p:spPr>
      </p:pic>
      <p:pic>
        <p:nvPicPr>
          <p:cNvPr id="7" name="Picture 6" descr="C:\Documents and Settings\Documentation\Desktop\rail photos\9e6577790d8e92da13f7ca86bafeb5f5.jpg"/>
          <p:cNvPicPr>
            <a:picLocks noChangeAspect="1" noChangeArrowheads="1"/>
          </p:cNvPicPr>
          <p:nvPr/>
        </p:nvPicPr>
        <p:blipFill>
          <a:blip r:embed="rId4" cstate="print"/>
          <a:srcRect/>
          <a:stretch>
            <a:fillRect/>
          </a:stretch>
        </p:blipFill>
        <p:spPr bwMode="auto">
          <a:xfrm>
            <a:off x="2057400" y="5943600"/>
            <a:ext cx="1142999" cy="914400"/>
          </a:xfrm>
          <a:prstGeom prst="rect">
            <a:avLst/>
          </a:prstGeom>
          <a:noFill/>
        </p:spPr>
      </p:pic>
      <p:pic>
        <p:nvPicPr>
          <p:cNvPr id="8" name="Picture 1" descr="C:\Documents and Settings\Documentation\Desktop\rail photos\6101.1228412845.jpg"/>
          <p:cNvPicPr>
            <a:picLocks noChangeAspect="1" noChangeArrowheads="1"/>
          </p:cNvPicPr>
          <p:nvPr/>
        </p:nvPicPr>
        <p:blipFill>
          <a:blip r:embed="rId5" cstate="print"/>
          <a:srcRect/>
          <a:stretch>
            <a:fillRect/>
          </a:stretch>
        </p:blipFill>
        <p:spPr bwMode="auto">
          <a:xfrm>
            <a:off x="3200400" y="5943600"/>
            <a:ext cx="1143000" cy="914400"/>
          </a:xfrm>
          <a:prstGeom prst="rect">
            <a:avLst/>
          </a:prstGeom>
          <a:noFill/>
        </p:spPr>
      </p:pic>
      <p:pic>
        <p:nvPicPr>
          <p:cNvPr id="9" name="Picture 2" descr="C:\Documents and Settings\Documentation\Desktop\rail photos\wdp4.jpg"/>
          <p:cNvPicPr>
            <a:picLocks noChangeAspect="1" noChangeArrowheads="1"/>
          </p:cNvPicPr>
          <p:nvPr/>
        </p:nvPicPr>
        <p:blipFill>
          <a:blip r:embed="rId6" cstate="print"/>
          <a:srcRect/>
          <a:stretch>
            <a:fillRect/>
          </a:stretch>
        </p:blipFill>
        <p:spPr bwMode="auto">
          <a:xfrm>
            <a:off x="4343400" y="5943600"/>
            <a:ext cx="1263246" cy="914400"/>
          </a:xfrm>
          <a:prstGeom prst="rect">
            <a:avLst/>
          </a:prstGeom>
          <a:noFill/>
        </p:spPr>
      </p:pic>
      <p:pic>
        <p:nvPicPr>
          <p:cNvPr id="10" name="Picture 3" descr="C:\Documents and Settings\Documentation\Desktop\rail photos\4998782777_e48e0de196_z.jpg"/>
          <p:cNvPicPr>
            <a:picLocks noChangeAspect="1" noChangeArrowheads="1"/>
          </p:cNvPicPr>
          <p:nvPr/>
        </p:nvPicPr>
        <p:blipFill>
          <a:blip r:embed="rId7" cstate="print"/>
          <a:srcRect/>
          <a:stretch>
            <a:fillRect/>
          </a:stretch>
        </p:blipFill>
        <p:spPr bwMode="auto">
          <a:xfrm>
            <a:off x="5562600" y="5943601"/>
            <a:ext cx="1219200" cy="914400"/>
          </a:xfrm>
          <a:prstGeom prst="rect">
            <a:avLst/>
          </a:prstGeom>
          <a:noFill/>
        </p:spPr>
      </p:pic>
      <p:pic>
        <p:nvPicPr>
          <p:cNvPr id="11" name="Picture 5" descr="C:\Documents and Settings\Documentation\Desktop\rail photos\ICE3_in_Cologne.jpg"/>
          <p:cNvPicPr>
            <a:picLocks noChangeAspect="1" noChangeArrowheads="1"/>
          </p:cNvPicPr>
          <p:nvPr/>
        </p:nvPicPr>
        <p:blipFill>
          <a:blip r:embed="rId8" cstate="print"/>
          <a:srcRect/>
          <a:stretch>
            <a:fillRect/>
          </a:stretch>
        </p:blipFill>
        <p:spPr bwMode="auto">
          <a:xfrm>
            <a:off x="6781800" y="5943600"/>
            <a:ext cx="1222269" cy="914400"/>
          </a:xfrm>
          <a:prstGeom prst="rect">
            <a:avLst/>
          </a:prstGeom>
          <a:noFill/>
        </p:spPr>
      </p:pic>
      <p:pic>
        <p:nvPicPr>
          <p:cNvPr id="12" name="Picture 2" descr="D:\N&amp;S Logo.jpg"/>
          <p:cNvPicPr>
            <a:picLocks noChangeAspect="1" noChangeArrowheads="1"/>
          </p:cNvPicPr>
          <p:nvPr/>
        </p:nvPicPr>
        <p:blipFill>
          <a:blip r:embed="rId9" cstate="print"/>
          <a:srcRect/>
          <a:stretch>
            <a:fillRect/>
          </a:stretch>
        </p:blipFill>
        <p:spPr bwMode="auto">
          <a:xfrm>
            <a:off x="8077200" y="6019800"/>
            <a:ext cx="914400" cy="697523"/>
          </a:xfrm>
          <a:prstGeom prst="rect">
            <a:avLst/>
          </a:prstGeom>
          <a:noFill/>
        </p:spPr>
      </p:pic>
      <p:pic>
        <p:nvPicPr>
          <p:cNvPr id="65538" name="Picture 2"/>
          <p:cNvPicPr>
            <a:picLocks noChangeAspect="1" noChangeArrowheads="1"/>
          </p:cNvPicPr>
          <p:nvPr/>
        </p:nvPicPr>
        <p:blipFill>
          <a:blip r:embed="rId10" cstate="print"/>
          <a:srcRect/>
          <a:stretch>
            <a:fillRect/>
          </a:stretch>
        </p:blipFill>
        <p:spPr bwMode="auto">
          <a:xfrm>
            <a:off x="914400" y="5791200"/>
            <a:ext cx="2667000" cy="171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4800" b="1" dirty="0" smtClean="0">
                <a:latin typeface="Cambria" pitchFamily="18" charset="0"/>
              </a:rPr>
              <a:t>Facilities Resources</a:t>
            </a:r>
            <a:endParaRPr lang="en-US" sz="4800" b="1" dirty="0">
              <a:latin typeface="Cambria" pitchFamily="18" charset="0"/>
            </a:endParaRPr>
          </a:p>
        </p:txBody>
      </p:sp>
      <p:pic>
        <p:nvPicPr>
          <p:cNvPr id="4" name="Picture 2" descr="C:\Documents and Settings\Documentation\Desktop\New Folder\DSC01583.JPG"/>
          <p:cNvPicPr>
            <a:picLocks noChangeAspect="1" noChangeArrowheads="1"/>
          </p:cNvPicPr>
          <p:nvPr/>
        </p:nvPicPr>
        <p:blipFill>
          <a:blip r:embed="rId3" cstate="print"/>
          <a:srcRect/>
          <a:stretch>
            <a:fillRect/>
          </a:stretch>
        </p:blipFill>
        <p:spPr bwMode="auto">
          <a:xfrm>
            <a:off x="1905000" y="990600"/>
            <a:ext cx="5612610" cy="4352725"/>
          </a:xfrm>
          <a:prstGeom prst="rect">
            <a:avLst/>
          </a:prstGeom>
          <a:noFill/>
        </p:spPr>
      </p:pic>
      <p:pic>
        <p:nvPicPr>
          <p:cNvPr id="5" name="Picture 3" descr="D:\PHOTOS\APLAB LCR METER\DSC08772.JPG"/>
          <p:cNvPicPr>
            <a:picLocks noChangeAspect="1" noChangeArrowheads="1"/>
          </p:cNvPicPr>
          <p:nvPr/>
        </p:nvPicPr>
        <p:blipFill>
          <a:blip r:embed="rId4" cstate="print"/>
          <a:srcRect/>
          <a:stretch>
            <a:fillRect/>
          </a:stretch>
        </p:blipFill>
        <p:spPr bwMode="auto">
          <a:xfrm>
            <a:off x="838200" y="990600"/>
            <a:ext cx="1905000" cy="1428750"/>
          </a:xfrm>
          <a:prstGeom prst="rect">
            <a:avLst/>
          </a:prstGeom>
          <a:noFill/>
        </p:spPr>
      </p:pic>
      <p:pic>
        <p:nvPicPr>
          <p:cNvPr id="12" name="Picture 2" descr="D:\PHOTOS\PICK UP MAGNETIC PHOTOS\DSC09211.JPG"/>
          <p:cNvPicPr>
            <a:picLocks noChangeAspect="1" noChangeArrowheads="1"/>
          </p:cNvPicPr>
          <p:nvPr/>
        </p:nvPicPr>
        <p:blipFill>
          <a:blip r:embed="rId5" cstate="print"/>
          <a:srcRect/>
          <a:stretch>
            <a:fillRect/>
          </a:stretch>
        </p:blipFill>
        <p:spPr bwMode="auto">
          <a:xfrm>
            <a:off x="7391400" y="2895600"/>
            <a:ext cx="1600200" cy="1347536"/>
          </a:xfrm>
          <a:prstGeom prst="rect">
            <a:avLst/>
          </a:prstGeom>
          <a:noFill/>
        </p:spPr>
      </p:pic>
      <p:pic>
        <p:nvPicPr>
          <p:cNvPr id="13" name="Picture 3" descr="D:\PHOTOS\PICK UP MAGNETIC PHOTOS\DSC09171.JPG"/>
          <p:cNvPicPr>
            <a:picLocks noChangeAspect="1" noChangeArrowheads="1"/>
          </p:cNvPicPr>
          <p:nvPr/>
        </p:nvPicPr>
        <p:blipFill>
          <a:blip r:embed="rId6" cstate="print"/>
          <a:srcRect/>
          <a:stretch>
            <a:fillRect/>
          </a:stretch>
        </p:blipFill>
        <p:spPr bwMode="auto">
          <a:xfrm>
            <a:off x="7391400" y="4114800"/>
            <a:ext cx="1625600" cy="1219200"/>
          </a:xfrm>
          <a:prstGeom prst="rect">
            <a:avLst/>
          </a:prstGeom>
          <a:noFill/>
        </p:spPr>
      </p:pic>
      <p:pic>
        <p:nvPicPr>
          <p:cNvPr id="23" name="Picture 22"/>
          <p:cNvPicPr/>
          <p:nvPr/>
        </p:nvPicPr>
        <p:blipFill>
          <a:blip r:embed="rId7" cstate="print"/>
          <a:srcRect/>
          <a:stretch>
            <a:fillRect/>
          </a:stretch>
        </p:blipFill>
        <p:spPr bwMode="auto">
          <a:xfrm>
            <a:off x="1676400" y="457200"/>
            <a:ext cx="381000" cy="304800"/>
          </a:xfrm>
          <a:prstGeom prst="rect">
            <a:avLst/>
          </a:prstGeom>
          <a:noFill/>
          <a:ln w="9525">
            <a:noFill/>
            <a:miter lim="800000"/>
            <a:headEnd/>
            <a:tailEnd/>
          </a:ln>
        </p:spPr>
      </p:pic>
      <p:pic>
        <p:nvPicPr>
          <p:cNvPr id="24" name="Picture 4" descr="C:\Documents and Settings\Documentation\Desktop\rail photos\_68561220_train_story_pics_from_kashmir(21).jpg"/>
          <p:cNvPicPr>
            <a:picLocks noChangeAspect="1" noChangeArrowheads="1"/>
          </p:cNvPicPr>
          <p:nvPr/>
        </p:nvPicPr>
        <p:blipFill>
          <a:blip r:embed="rId8" cstate="print"/>
          <a:srcRect/>
          <a:stretch>
            <a:fillRect/>
          </a:stretch>
        </p:blipFill>
        <p:spPr bwMode="auto">
          <a:xfrm>
            <a:off x="914400" y="5943600"/>
            <a:ext cx="1143000" cy="914400"/>
          </a:xfrm>
          <a:prstGeom prst="rect">
            <a:avLst/>
          </a:prstGeom>
          <a:noFill/>
        </p:spPr>
      </p:pic>
      <p:pic>
        <p:nvPicPr>
          <p:cNvPr id="25" name="Picture 24" descr="C:\Documents and Settings\Documentation\Desktop\rail photos\9e6577790d8e92da13f7ca86bafeb5f5.jpg"/>
          <p:cNvPicPr>
            <a:picLocks noChangeAspect="1" noChangeArrowheads="1"/>
          </p:cNvPicPr>
          <p:nvPr/>
        </p:nvPicPr>
        <p:blipFill>
          <a:blip r:embed="rId9" cstate="print"/>
          <a:srcRect/>
          <a:stretch>
            <a:fillRect/>
          </a:stretch>
        </p:blipFill>
        <p:spPr bwMode="auto">
          <a:xfrm>
            <a:off x="2057400" y="5943600"/>
            <a:ext cx="1142999" cy="914400"/>
          </a:xfrm>
          <a:prstGeom prst="rect">
            <a:avLst/>
          </a:prstGeom>
          <a:noFill/>
        </p:spPr>
      </p:pic>
      <p:pic>
        <p:nvPicPr>
          <p:cNvPr id="26" name="Picture 1" descr="C:\Documents and Settings\Documentation\Desktop\rail photos\6101.1228412845.jpg"/>
          <p:cNvPicPr>
            <a:picLocks noChangeAspect="1" noChangeArrowheads="1"/>
          </p:cNvPicPr>
          <p:nvPr/>
        </p:nvPicPr>
        <p:blipFill>
          <a:blip r:embed="rId10" cstate="print"/>
          <a:srcRect/>
          <a:stretch>
            <a:fillRect/>
          </a:stretch>
        </p:blipFill>
        <p:spPr bwMode="auto">
          <a:xfrm>
            <a:off x="3200400" y="5943600"/>
            <a:ext cx="1143000" cy="914400"/>
          </a:xfrm>
          <a:prstGeom prst="rect">
            <a:avLst/>
          </a:prstGeom>
          <a:noFill/>
        </p:spPr>
      </p:pic>
      <p:pic>
        <p:nvPicPr>
          <p:cNvPr id="27" name="Picture 2" descr="C:\Documents and Settings\Documentation\Desktop\rail photos\wdp4.jpg"/>
          <p:cNvPicPr>
            <a:picLocks noChangeAspect="1" noChangeArrowheads="1"/>
          </p:cNvPicPr>
          <p:nvPr/>
        </p:nvPicPr>
        <p:blipFill>
          <a:blip r:embed="rId11" cstate="print"/>
          <a:srcRect/>
          <a:stretch>
            <a:fillRect/>
          </a:stretch>
        </p:blipFill>
        <p:spPr bwMode="auto">
          <a:xfrm>
            <a:off x="4343400" y="5943600"/>
            <a:ext cx="1263246" cy="914400"/>
          </a:xfrm>
          <a:prstGeom prst="rect">
            <a:avLst/>
          </a:prstGeom>
          <a:noFill/>
        </p:spPr>
      </p:pic>
      <p:pic>
        <p:nvPicPr>
          <p:cNvPr id="28" name="Picture 3" descr="C:\Documents and Settings\Documentation\Desktop\rail photos\4998782777_e48e0de196_z.jpg"/>
          <p:cNvPicPr>
            <a:picLocks noChangeAspect="1" noChangeArrowheads="1"/>
          </p:cNvPicPr>
          <p:nvPr/>
        </p:nvPicPr>
        <p:blipFill>
          <a:blip r:embed="rId12" cstate="print"/>
          <a:srcRect/>
          <a:stretch>
            <a:fillRect/>
          </a:stretch>
        </p:blipFill>
        <p:spPr bwMode="auto">
          <a:xfrm>
            <a:off x="5562600" y="5943601"/>
            <a:ext cx="1219200" cy="914400"/>
          </a:xfrm>
          <a:prstGeom prst="rect">
            <a:avLst/>
          </a:prstGeom>
          <a:noFill/>
        </p:spPr>
      </p:pic>
      <p:pic>
        <p:nvPicPr>
          <p:cNvPr id="29" name="Picture 5" descr="C:\Documents and Settings\Documentation\Desktop\rail photos\ICE3_in_Cologne.jpg"/>
          <p:cNvPicPr>
            <a:picLocks noChangeAspect="1" noChangeArrowheads="1"/>
          </p:cNvPicPr>
          <p:nvPr/>
        </p:nvPicPr>
        <p:blipFill>
          <a:blip r:embed="rId13" cstate="print"/>
          <a:srcRect/>
          <a:stretch>
            <a:fillRect/>
          </a:stretch>
        </p:blipFill>
        <p:spPr bwMode="auto">
          <a:xfrm>
            <a:off x="6781800" y="5943600"/>
            <a:ext cx="1222269" cy="914400"/>
          </a:xfrm>
          <a:prstGeom prst="rect">
            <a:avLst/>
          </a:prstGeom>
          <a:noFill/>
        </p:spPr>
      </p:pic>
      <p:pic>
        <p:nvPicPr>
          <p:cNvPr id="30" name="Picture 2" descr="D:\N&amp;S Logo.jpg"/>
          <p:cNvPicPr>
            <a:picLocks noChangeAspect="1" noChangeArrowheads="1"/>
          </p:cNvPicPr>
          <p:nvPr/>
        </p:nvPicPr>
        <p:blipFill>
          <a:blip r:embed="rId14" cstate="print"/>
          <a:srcRect/>
          <a:stretch>
            <a:fillRect/>
          </a:stretch>
        </p:blipFill>
        <p:spPr bwMode="auto">
          <a:xfrm>
            <a:off x="8077200" y="6019800"/>
            <a:ext cx="914400" cy="697523"/>
          </a:xfrm>
          <a:prstGeom prst="rect">
            <a:avLst/>
          </a:prstGeom>
          <a:noFill/>
        </p:spPr>
      </p:pic>
      <p:pic>
        <p:nvPicPr>
          <p:cNvPr id="65538" name="Picture 2" descr="D:\PHOTOS\PRESSURE SENSOR KAVLICO MAKE\Photo-0008.jpg"/>
          <p:cNvPicPr>
            <a:picLocks noChangeAspect="1" noChangeArrowheads="1"/>
          </p:cNvPicPr>
          <p:nvPr/>
        </p:nvPicPr>
        <p:blipFill>
          <a:blip r:embed="rId15" cstate="print"/>
          <a:srcRect/>
          <a:stretch>
            <a:fillRect/>
          </a:stretch>
        </p:blipFill>
        <p:spPr bwMode="auto">
          <a:xfrm>
            <a:off x="838200" y="2438400"/>
            <a:ext cx="1930400" cy="1447800"/>
          </a:xfrm>
          <a:prstGeom prst="rect">
            <a:avLst/>
          </a:prstGeom>
          <a:noFill/>
        </p:spPr>
      </p:pic>
      <p:pic>
        <p:nvPicPr>
          <p:cNvPr id="65539" name="Picture 3" descr="D:\PHOTOS\PICK UP MAGNETIC PHOTOS\DSC09223.JPG"/>
          <p:cNvPicPr>
            <a:picLocks noChangeAspect="1" noChangeArrowheads="1"/>
          </p:cNvPicPr>
          <p:nvPr/>
        </p:nvPicPr>
        <p:blipFill>
          <a:blip r:embed="rId16" cstate="print"/>
          <a:srcRect/>
          <a:stretch>
            <a:fillRect/>
          </a:stretch>
        </p:blipFill>
        <p:spPr bwMode="auto">
          <a:xfrm>
            <a:off x="838200" y="3886200"/>
            <a:ext cx="1930400" cy="1447800"/>
          </a:xfrm>
          <a:prstGeom prst="rect">
            <a:avLst/>
          </a:prstGeom>
          <a:noFill/>
        </p:spPr>
      </p:pic>
      <p:pic>
        <p:nvPicPr>
          <p:cNvPr id="31" name="Picture 2" descr="C:\Documents and Settings\Documentation\Desktop\New Folder\DSC09116.JPG"/>
          <p:cNvPicPr>
            <a:picLocks noChangeAspect="1" noChangeArrowheads="1"/>
          </p:cNvPicPr>
          <p:nvPr/>
        </p:nvPicPr>
        <p:blipFill>
          <a:blip r:embed="rId17" cstate="print"/>
          <a:srcRect/>
          <a:stretch>
            <a:fillRect/>
          </a:stretch>
        </p:blipFill>
        <p:spPr bwMode="auto">
          <a:xfrm>
            <a:off x="7391400" y="990599"/>
            <a:ext cx="1600200" cy="2031897"/>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4800" b="1" dirty="0" smtClean="0">
                <a:latin typeface="Cambria" pitchFamily="18" charset="0"/>
              </a:rPr>
              <a:t>Facilities Resources</a:t>
            </a:r>
            <a:endParaRPr lang="en-US" sz="4800" b="1" dirty="0">
              <a:latin typeface="Cambria" pitchFamily="18" charset="0"/>
            </a:endParaRPr>
          </a:p>
        </p:txBody>
      </p:sp>
      <p:pic>
        <p:nvPicPr>
          <p:cNvPr id="58370" name="Picture 2" descr="D:\PHOTOS\EMADS PHOTOS\eMADS Facility 026.JPG"/>
          <p:cNvPicPr>
            <a:picLocks noChangeAspect="1" noChangeArrowheads="1"/>
          </p:cNvPicPr>
          <p:nvPr/>
        </p:nvPicPr>
        <p:blipFill>
          <a:blip r:embed="rId3" cstate="print"/>
          <a:srcRect/>
          <a:stretch>
            <a:fillRect/>
          </a:stretch>
        </p:blipFill>
        <p:spPr bwMode="auto">
          <a:xfrm>
            <a:off x="2133600" y="1066800"/>
            <a:ext cx="5613400" cy="4210050"/>
          </a:xfrm>
          <a:prstGeom prst="rect">
            <a:avLst/>
          </a:prstGeom>
          <a:noFill/>
        </p:spPr>
      </p:pic>
      <p:pic>
        <p:nvPicPr>
          <p:cNvPr id="58374" name="Picture 6" descr="D:\PHOTOS\EMADS PHOTOS\eMADS Facility 035.JPG"/>
          <p:cNvPicPr>
            <a:picLocks noChangeAspect="1" noChangeArrowheads="1"/>
          </p:cNvPicPr>
          <p:nvPr/>
        </p:nvPicPr>
        <p:blipFill>
          <a:blip r:embed="rId4" cstate="print"/>
          <a:srcRect/>
          <a:stretch>
            <a:fillRect/>
          </a:stretch>
        </p:blipFill>
        <p:spPr bwMode="auto">
          <a:xfrm>
            <a:off x="7086600" y="1066800"/>
            <a:ext cx="1727200" cy="1295400"/>
          </a:xfrm>
          <a:prstGeom prst="rect">
            <a:avLst/>
          </a:prstGeom>
          <a:noFill/>
        </p:spPr>
      </p:pic>
      <p:pic>
        <p:nvPicPr>
          <p:cNvPr id="58375" name="Picture 7" descr="D:\PHOTOS\EMADS PHOTOS\eMADS Facility 039.JPG"/>
          <p:cNvPicPr>
            <a:picLocks noChangeAspect="1" noChangeArrowheads="1"/>
          </p:cNvPicPr>
          <p:nvPr/>
        </p:nvPicPr>
        <p:blipFill>
          <a:blip r:embed="rId5" cstate="print"/>
          <a:srcRect/>
          <a:stretch>
            <a:fillRect/>
          </a:stretch>
        </p:blipFill>
        <p:spPr bwMode="auto">
          <a:xfrm>
            <a:off x="7086600" y="2438400"/>
            <a:ext cx="1752600" cy="1314450"/>
          </a:xfrm>
          <a:prstGeom prst="rect">
            <a:avLst/>
          </a:prstGeom>
          <a:noFill/>
        </p:spPr>
      </p:pic>
      <p:pic>
        <p:nvPicPr>
          <p:cNvPr id="58377" name="Picture 9" descr="D:\PHOTOS\EMADS PHOTOS\DSC07876.JPG"/>
          <p:cNvPicPr>
            <a:picLocks noChangeAspect="1" noChangeArrowheads="1"/>
          </p:cNvPicPr>
          <p:nvPr/>
        </p:nvPicPr>
        <p:blipFill>
          <a:blip r:embed="rId6" cstate="print"/>
          <a:srcRect/>
          <a:stretch>
            <a:fillRect/>
          </a:stretch>
        </p:blipFill>
        <p:spPr bwMode="auto">
          <a:xfrm>
            <a:off x="7086600" y="3810000"/>
            <a:ext cx="1752600" cy="1447800"/>
          </a:xfrm>
          <a:prstGeom prst="rect">
            <a:avLst/>
          </a:prstGeom>
          <a:noFill/>
        </p:spPr>
      </p:pic>
      <p:pic>
        <p:nvPicPr>
          <p:cNvPr id="22" name="Picture 21"/>
          <p:cNvPicPr/>
          <p:nvPr/>
        </p:nvPicPr>
        <p:blipFill>
          <a:blip r:embed="rId7" cstate="print"/>
          <a:srcRect/>
          <a:stretch>
            <a:fillRect/>
          </a:stretch>
        </p:blipFill>
        <p:spPr bwMode="auto">
          <a:xfrm>
            <a:off x="1676400" y="457200"/>
            <a:ext cx="381000" cy="304800"/>
          </a:xfrm>
          <a:prstGeom prst="rect">
            <a:avLst/>
          </a:prstGeom>
          <a:noFill/>
          <a:ln w="9525">
            <a:noFill/>
            <a:miter lim="800000"/>
            <a:headEnd/>
            <a:tailEnd/>
          </a:ln>
        </p:spPr>
      </p:pic>
      <p:pic>
        <p:nvPicPr>
          <p:cNvPr id="21" name="Picture 4" descr="C:\Documents and Settings\Documentation\Desktop\rail photos\_68561220_train_story_pics_from_kashmir(21).jpg"/>
          <p:cNvPicPr>
            <a:picLocks noChangeAspect="1" noChangeArrowheads="1"/>
          </p:cNvPicPr>
          <p:nvPr/>
        </p:nvPicPr>
        <p:blipFill>
          <a:blip r:embed="rId8" cstate="print"/>
          <a:srcRect/>
          <a:stretch>
            <a:fillRect/>
          </a:stretch>
        </p:blipFill>
        <p:spPr bwMode="auto">
          <a:xfrm>
            <a:off x="914400" y="5943600"/>
            <a:ext cx="1143000" cy="914400"/>
          </a:xfrm>
          <a:prstGeom prst="rect">
            <a:avLst/>
          </a:prstGeom>
          <a:noFill/>
        </p:spPr>
      </p:pic>
      <p:pic>
        <p:nvPicPr>
          <p:cNvPr id="23" name="Picture 22" descr="C:\Documents and Settings\Documentation\Desktop\rail photos\9e6577790d8e92da13f7ca86bafeb5f5.jpg"/>
          <p:cNvPicPr>
            <a:picLocks noChangeAspect="1" noChangeArrowheads="1"/>
          </p:cNvPicPr>
          <p:nvPr/>
        </p:nvPicPr>
        <p:blipFill>
          <a:blip r:embed="rId9" cstate="print"/>
          <a:srcRect/>
          <a:stretch>
            <a:fillRect/>
          </a:stretch>
        </p:blipFill>
        <p:spPr bwMode="auto">
          <a:xfrm>
            <a:off x="2057400" y="5943600"/>
            <a:ext cx="1142999" cy="914400"/>
          </a:xfrm>
          <a:prstGeom prst="rect">
            <a:avLst/>
          </a:prstGeom>
          <a:noFill/>
        </p:spPr>
      </p:pic>
      <p:pic>
        <p:nvPicPr>
          <p:cNvPr id="24" name="Picture 1" descr="C:\Documents and Settings\Documentation\Desktop\rail photos\6101.1228412845.jpg"/>
          <p:cNvPicPr>
            <a:picLocks noChangeAspect="1" noChangeArrowheads="1"/>
          </p:cNvPicPr>
          <p:nvPr/>
        </p:nvPicPr>
        <p:blipFill>
          <a:blip r:embed="rId10" cstate="print"/>
          <a:srcRect/>
          <a:stretch>
            <a:fillRect/>
          </a:stretch>
        </p:blipFill>
        <p:spPr bwMode="auto">
          <a:xfrm>
            <a:off x="3200400" y="5943600"/>
            <a:ext cx="1143000" cy="914400"/>
          </a:xfrm>
          <a:prstGeom prst="rect">
            <a:avLst/>
          </a:prstGeom>
          <a:noFill/>
        </p:spPr>
      </p:pic>
      <p:pic>
        <p:nvPicPr>
          <p:cNvPr id="25" name="Picture 2" descr="C:\Documents and Settings\Documentation\Desktop\rail photos\wdp4.jpg"/>
          <p:cNvPicPr>
            <a:picLocks noChangeAspect="1" noChangeArrowheads="1"/>
          </p:cNvPicPr>
          <p:nvPr/>
        </p:nvPicPr>
        <p:blipFill>
          <a:blip r:embed="rId11" cstate="print"/>
          <a:srcRect/>
          <a:stretch>
            <a:fillRect/>
          </a:stretch>
        </p:blipFill>
        <p:spPr bwMode="auto">
          <a:xfrm>
            <a:off x="4343400" y="5943600"/>
            <a:ext cx="1263246" cy="914400"/>
          </a:xfrm>
          <a:prstGeom prst="rect">
            <a:avLst/>
          </a:prstGeom>
          <a:noFill/>
        </p:spPr>
      </p:pic>
      <p:pic>
        <p:nvPicPr>
          <p:cNvPr id="26" name="Picture 3" descr="C:\Documents and Settings\Documentation\Desktop\rail photos\4998782777_e48e0de196_z.jpg"/>
          <p:cNvPicPr>
            <a:picLocks noChangeAspect="1" noChangeArrowheads="1"/>
          </p:cNvPicPr>
          <p:nvPr/>
        </p:nvPicPr>
        <p:blipFill>
          <a:blip r:embed="rId12" cstate="print"/>
          <a:srcRect/>
          <a:stretch>
            <a:fillRect/>
          </a:stretch>
        </p:blipFill>
        <p:spPr bwMode="auto">
          <a:xfrm>
            <a:off x="5562600" y="5943601"/>
            <a:ext cx="1219200" cy="914400"/>
          </a:xfrm>
          <a:prstGeom prst="rect">
            <a:avLst/>
          </a:prstGeom>
          <a:noFill/>
        </p:spPr>
      </p:pic>
      <p:pic>
        <p:nvPicPr>
          <p:cNvPr id="27" name="Picture 5" descr="C:\Documents and Settings\Documentation\Desktop\rail photos\ICE3_in_Cologne.jpg"/>
          <p:cNvPicPr>
            <a:picLocks noChangeAspect="1" noChangeArrowheads="1"/>
          </p:cNvPicPr>
          <p:nvPr/>
        </p:nvPicPr>
        <p:blipFill>
          <a:blip r:embed="rId13" cstate="print"/>
          <a:srcRect/>
          <a:stretch>
            <a:fillRect/>
          </a:stretch>
        </p:blipFill>
        <p:spPr bwMode="auto">
          <a:xfrm>
            <a:off x="6781800" y="5943600"/>
            <a:ext cx="1222269" cy="914400"/>
          </a:xfrm>
          <a:prstGeom prst="rect">
            <a:avLst/>
          </a:prstGeom>
          <a:noFill/>
        </p:spPr>
      </p:pic>
      <p:pic>
        <p:nvPicPr>
          <p:cNvPr id="28" name="Picture 2" descr="D:\N&amp;S Logo.jpg"/>
          <p:cNvPicPr>
            <a:picLocks noChangeAspect="1" noChangeArrowheads="1"/>
          </p:cNvPicPr>
          <p:nvPr/>
        </p:nvPicPr>
        <p:blipFill>
          <a:blip r:embed="rId14" cstate="print"/>
          <a:srcRect/>
          <a:stretch>
            <a:fillRect/>
          </a:stretch>
        </p:blipFill>
        <p:spPr bwMode="auto">
          <a:xfrm>
            <a:off x="8077200" y="6019800"/>
            <a:ext cx="914400" cy="697523"/>
          </a:xfrm>
          <a:prstGeom prst="rect">
            <a:avLst/>
          </a:prstGeom>
          <a:noFill/>
        </p:spPr>
      </p:pic>
      <p:pic>
        <p:nvPicPr>
          <p:cNvPr id="19" name="Picture 2" descr="D:\PHOTOS\DSC09298.JPG"/>
          <p:cNvPicPr>
            <a:picLocks noChangeAspect="1" noChangeArrowheads="1"/>
          </p:cNvPicPr>
          <p:nvPr/>
        </p:nvPicPr>
        <p:blipFill>
          <a:blip r:embed="rId15" cstate="print"/>
          <a:srcRect/>
          <a:stretch>
            <a:fillRect/>
          </a:stretch>
        </p:blipFill>
        <p:spPr bwMode="auto">
          <a:xfrm>
            <a:off x="914400" y="1066800"/>
            <a:ext cx="1727200" cy="1295400"/>
          </a:xfrm>
          <a:prstGeom prst="rect">
            <a:avLst/>
          </a:prstGeom>
          <a:noFill/>
        </p:spPr>
      </p:pic>
      <p:pic>
        <p:nvPicPr>
          <p:cNvPr id="20" name="Picture 8" descr="D:\PHOTOS\RADAR PHOTOS\DSC09171.jpg"/>
          <p:cNvPicPr>
            <a:picLocks noChangeAspect="1" noChangeArrowheads="1"/>
          </p:cNvPicPr>
          <p:nvPr/>
        </p:nvPicPr>
        <p:blipFill>
          <a:blip r:embed="rId16" cstate="print"/>
          <a:srcRect/>
          <a:stretch>
            <a:fillRect/>
          </a:stretch>
        </p:blipFill>
        <p:spPr bwMode="auto">
          <a:xfrm>
            <a:off x="914400" y="2514600"/>
            <a:ext cx="1676400" cy="1257300"/>
          </a:xfrm>
          <a:prstGeom prst="rect">
            <a:avLst/>
          </a:prstGeom>
          <a:noFill/>
        </p:spPr>
      </p:pic>
      <p:pic>
        <p:nvPicPr>
          <p:cNvPr id="29" name="Picture 4" descr="D:\PHOTOS\DSC09300.JPG"/>
          <p:cNvPicPr>
            <a:picLocks noChangeAspect="1" noChangeArrowheads="1"/>
          </p:cNvPicPr>
          <p:nvPr/>
        </p:nvPicPr>
        <p:blipFill>
          <a:blip r:embed="rId17" cstate="print"/>
          <a:srcRect/>
          <a:stretch>
            <a:fillRect/>
          </a:stretch>
        </p:blipFill>
        <p:spPr bwMode="auto">
          <a:xfrm>
            <a:off x="914399" y="3886200"/>
            <a:ext cx="1694329" cy="13716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PHOTOS\NSDT PHOTOS\Image638.jpg"/>
          <p:cNvPicPr>
            <a:picLocks noChangeAspect="1" noChangeArrowheads="1"/>
          </p:cNvPicPr>
          <p:nvPr/>
        </p:nvPicPr>
        <p:blipFill>
          <a:blip r:embed="rId2" cstate="print"/>
          <a:srcRect/>
          <a:stretch>
            <a:fillRect/>
          </a:stretch>
        </p:blipFill>
        <p:spPr bwMode="auto">
          <a:xfrm>
            <a:off x="914400" y="762000"/>
            <a:ext cx="3352800" cy="2514600"/>
          </a:xfrm>
          <a:prstGeom prst="rect">
            <a:avLst/>
          </a:prstGeom>
          <a:noFill/>
        </p:spPr>
      </p:pic>
      <p:pic>
        <p:nvPicPr>
          <p:cNvPr id="5" name="Picture 4" descr="C:\Users\PURCHASE\AppData\Local\Microsoft\Windows\Temporary Internet Files\Content.Word\DSC00468.jpg"/>
          <p:cNvPicPr/>
          <p:nvPr/>
        </p:nvPicPr>
        <p:blipFill>
          <a:blip r:embed="rId3" cstate="print"/>
          <a:srcRect/>
          <a:stretch>
            <a:fillRect/>
          </a:stretch>
        </p:blipFill>
        <p:spPr bwMode="auto">
          <a:xfrm>
            <a:off x="3429000" y="3505200"/>
            <a:ext cx="2743200" cy="2057400"/>
          </a:xfrm>
          <a:prstGeom prst="rect">
            <a:avLst/>
          </a:prstGeom>
          <a:noFill/>
          <a:ln w="9525">
            <a:noFill/>
            <a:miter lim="800000"/>
            <a:headEnd/>
            <a:tailEnd/>
          </a:ln>
        </p:spPr>
      </p:pic>
      <p:pic>
        <p:nvPicPr>
          <p:cNvPr id="6" name="Picture 3" descr="D:\PHOTOS\EWLI PHOTOS\DSC08219.JPG"/>
          <p:cNvPicPr>
            <a:picLocks noChangeAspect="1" noChangeArrowheads="1"/>
          </p:cNvPicPr>
          <p:nvPr/>
        </p:nvPicPr>
        <p:blipFill>
          <a:blip r:embed="rId4" cstate="print"/>
          <a:srcRect/>
          <a:stretch>
            <a:fillRect/>
          </a:stretch>
        </p:blipFill>
        <p:spPr bwMode="auto">
          <a:xfrm>
            <a:off x="4953000" y="762000"/>
            <a:ext cx="3201563" cy="2438400"/>
          </a:xfrm>
          <a:prstGeom prst="rect">
            <a:avLst/>
          </a:prstGeom>
          <a:noFill/>
        </p:spPr>
      </p:pic>
      <p:sp>
        <p:nvSpPr>
          <p:cNvPr id="9" name="Rectangle 8"/>
          <p:cNvSpPr>
            <a:spLocks noChangeArrowheads="1"/>
          </p:cNvSpPr>
          <p:nvPr/>
        </p:nvSpPr>
        <p:spPr bwMode="auto">
          <a:xfrm>
            <a:off x="0" y="0"/>
            <a:ext cx="89154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b="1" dirty="0" smtClean="0">
                <a:latin typeface="Cambria" pitchFamily="18" charset="0"/>
                <a:ea typeface="Calibri" pitchFamily="34" charset="0"/>
                <a:cs typeface="Times New Roman" pitchFamily="18" charset="0"/>
              </a:rPr>
              <a:t>PRODUCT LIFE CYCLE MANAGEMENT-</a:t>
            </a:r>
          </a:p>
          <a:p>
            <a:pPr marL="0" marR="0" lvl="0" indent="0" algn="ctr" defTabSz="914400" rtl="0" eaLnBrk="1" fontAlgn="base" latinLnBrk="0" hangingPunct="1">
              <a:lnSpc>
                <a:spcPct val="100000"/>
              </a:lnSpc>
              <a:spcBef>
                <a:spcPct val="0"/>
              </a:spcBef>
              <a:spcAft>
                <a:spcPct val="0"/>
              </a:spcAft>
              <a:buClrTx/>
              <a:buSzTx/>
              <a:buFontTx/>
              <a:buNone/>
              <a:tabLst/>
            </a:pPr>
            <a:r>
              <a:rPr lang="en-US" b="1" dirty="0" smtClean="0">
                <a:latin typeface="Cambria" pitchFamily="18" charset="0"/>
                <a:ea typeface="Calibri" pitchFamily="34" charset="0"/>
                <a:cs typeface="Times New Roman" pitchFamily="18" charset="0"/>
              </a:rPr>
              <a:t> ENVIRONMENT QUALIFICATION TEST –NABL CERTIFIED</a:t>
            </a:r>
            <a:endParaRPr kumimoji="0" lang="en-US" sz="4400" b="0" i="0" strike="noStrike" cap="none" normalizeH="0" baseline="0" dirty="0" smtClean="0">
              <a:ln>
                <a:noFill/>
              </a:ln>
              <a:effectLst/>
              <a:latin typeface="Cambria" pitchFamily="18" charset="0"/>
            </a:endParaRPr>
          </a:p>
        </p:txBody>
      </p:sp>
      <p:pic>
        <p:nvPicPr>
          <p:cNvPr id="17" name="Picture 16"/>
          <p:cNvPicPr/>
          <p:nvPr/>
        </p:nvPicPr>
        <p:blipFill>
          <a:blip r:embed="rId5" cstate="print"/>
          <a:srcRect/>
          <a:stretch>
            <a:fillRect/>
          </a:stretch>
        </p:blipFill>
        <p:spPr bwMode="auto">
          <a:xfrm>
            <a:off x="1981200" y="0"/>
            <a:ext cx="381000" cy="304800"/>
          </a:xfrm>
          <a:prstGeom prst="rect">
            <a:avLst/>
          </a:prstGeom>
          <a:noFill/>
          <a:ln w="9525">
            <a:noFill/>
            <a:miter lim="800000"/>
            <a:headEnd/>
            <a:tailEnd/>
          </a:ln>
        </p:spPr>
      </p:pic>
      <p:pic>
        <p:nvPicPr>
          <p:cNvPr id="18" name="Picture 4" descr="C:\Documents and Settings\Documentation\Desktop\rail photos\_68561220_train_story_pics_from_kashmir(21).jpg"/>
          <p:cNvPicPr>
            <a:picLocks noChangeAspect="1" noChangeArrowheads="1"/>
          </p:cNvPicPr>
          <p:nvPr/>
        </p:nvPicPr>
        <p:blipFill>
          <a:blip r:embed="rId6" cstate="print"/>
          <a:srcRect/>
          <a:stretch>
            <a:fillRect/>
          </a:stretch>
        </p:blipFill>
        <p:spPr bwMode="auto">
          <a:xfrm>
            <a:off x="914400" y="5943600"/>
            <a:ext cx="1143000" cy="914400"/>
          </a:xfrm>
          <a:prstGeom prst="rect">
            <a:avLst/>
          </a:prstGeom>
          <a:noFill/>
        </p:spPr>
      </p:pic>
      <p:pic>
        <p:nvPicPr>
          <p:cNvPr id="19" name="Picture 18" descr="C:\Documents and Settings\Documentation\Desktop\rail photos\9e6577790d8e92da13f7ca86bafeb5f5.jpg"/>
          <p:cNvPicPr>
            <a:picLocks noChangeAspect="1" noChangeArrowheads="1"/>
          </p:cNvPicPr>
          <p:nvPr/>
        </p:nvPicPr>
        <p:blipFill>
          <a:blip r:embed="rId7" cstate="print"/>
          <a:srcRect/>
          <a:stretch>
            <a:fillRect/>
          </a:stretch>
        </p:blipFill>
        <p:spPr bwMode="auto">
          <a:xfrm>
            <a:off x="2057400" y="5943600"/>
            <a:ext cx="1142999" cy="914400"/>
          </a:xfrm>
          <a:prstGeom prst="rect">
            <a:avLst/>
          </a:prstGeom>
          <a:noFill/>
        </p:spPr>
      </p:pic>
      <p:pic>
        <p:nvPicPr>
          <p:cNvPr id="20" name="Picture 1" descr="C:\Documents and Settings\Documentation\Desktop\rail photos\6101.1228412845.jpg"/>
          <p:cNvPicPr>
            <a:picLocks noChangeAspect="1" noChangeArrowheads="1"/>
          </p:cNvPicPr>
          <p:nvPr/>
        </p:nvPicPr>
        <p:blipFill>
          <a:blip r:embed="rId8" cstate="print"/>
          <a:srcRect/>
          <a:stretch>
            <a:fillRect/>
          </a:stretch>
        </p:blipFill>
        <p:spPr bwMode="auto">
          <a:xfrm>
            <a:off x="3200400" y="5943600"/>
            <a:ext cx="1143000" cy="914400"/>
          </a:xfrm>
          <a:prstGeom prst="rect">
            <a:avLst/>
          </a:prstGeom>
          <a:noFill/>
        </p:spPr>
      </p:pic>
      <p:pic>
        <p:nvPicPr>
          <p:cNvPr id="21" name="Picture 2" descr="C:\Documents and Settings\Documentation\Desktop\rail photos\wdp4.jpg"/>
          <p:cNvPicPr>
            <a:picLocks noChangeAspect="1" noChangeArrowheads="1"/>
          </p:cNvPicPr>
          <p:nvPr/>
        </p:nvPicPr>
        <p:blipFill>
          <a:blip r:embed="rId9" cstate="print"/>
          <a:srcRect/>
          <a:stretch>
            <a:fillRect/>
          </a:stretch>
        </p:blipFill>
        <p:spPr bwMode="auto">
          <a:xfrm>
            <a:off x="4343400" y="5943600"/>
            <a:ext cx="1263246" cy="914400"/>
          </a:xfrm>
          <a:prstGeom prst="rect">
            <a:avLst/>
          </a:prstGeom>
          <a:noFill/>
        </p:spPr>
      </p:pic>
      <p:pic>
        <p:nvPicPr>
          <p:cNvPr id="22" name="Picture 3" descr="C:\Documents and Settings\Documentation\Desktop\rail photos\4998782777_e48e0de196_z.jpg"/>
          <p:cNvPicPr>
            <a:picLocks noChangeAspect="1" noChangeArrowheads="1"/>
          </p:cNvPicPr>
          <p:nvPr/>
        </p:nvPicPr>
        <p:blipFill>
          <a:blip r:embed="rId10" cstate="print"/>
          <a:srcRect/>
          <a:stretch>
            <a:fillRect/>
          </a:stretch>
        </p:blipFill>
        <p:spPr bwMode="auto">
          <a:xfrm>
            <a:off x="5562600" y="5943601"/>
            <a:ext cx="1219200" cy="914400"/>
          </a:xfrm>
          <a:prstGeom prst="rect">
            <a:avLst/>
          </a:prstGeom>
          <a:noFill/>
        </p:spPr>
      </p:pic>
      <p:pic>
        <p:nvPicPr>
          <p:cNvPr id="23" name="Picture 5" descr="C:\Documents and Settings\Documentation\Desktop\rail photos\ICE3_in_Cologne.jpg"/>
          <p:cNvPicPr>
            <a:picLocks noChangeAspect="1" noChangeArrowheads="1"/>
          </p:cNvPicPr>
          <p:nvPr/>
        </p:nvPicPr>
        <p:blipFill>
          <a:blip r:embed="rId11" cstate="print"/>
          <a:srcRect/>
          <a:stretch>
            <a:fillRect/>
          </a:stretch>
        </p:blipFill>
        <p:spPr bwMode="auto">
          <a:xfrm>
            <a:off x="6781800" y="5943600"/>
            <a:ext cx="1222269" cy="914400"/>
          </a:xfrm>
          <a:prstGeom prst="rect">
            <a:avLst/>
          </a:prstGeom>
          <a:noFill/>
        </p:spPr>
      </p:pic>
      <p:pic>
        <p:nvPicPr>
          <p:cNvPr id="24" name="Picture 2" descr="D:\N&amp;S Logo.jpg"/>
          <p:cNvPicPr>
            <a:picLocks noChangeAspect="1" noChangeArrowheads="1"/>
          </p:cNvPicPr>
          <p:nvPr/>
        </p:nvPicPr>
        <p:blipFill>
          <a:blip r:embed="rId12" cstate="print"/>
          <a:srcRect/>
          <a:stretch>
            <a:fillRect/>
          </a:stretch>
        </p:blipFill>
        <p:spPr bwMode="auto">
          <a:xfrm>
            <a:off x="8077200" y="6019800"/>
            <a:ext cx="914400" cy="697523"/>
          </a:xfrm>
          <a:prstGeom prst="rect">
            <a:avLst/>
          </a:prstGeom>
          <a:noFill/>
        </p:spPr>
      </p:pic>
      <p:sp>
        <p:nvSpPr>
          <p:cNvPr id="16" name="Rectangle 15"/>
          <p:cNvSpPr/>
          <p:nvPr/>
        </p:nvSpPr>
        <p:spPr>
          <a:xfrm>
            <a:off x="5181600" y="3200400"/>
            <a:ext cx="2718500" cy="307777"/>
          </a:xfrm>
          <a:prstGeom prst="rect">
            <a:avLst/>
          </a:prstGeom>
        </p:spPr>
        <p:txBody>
          <a:bodyPr wrap="none">
            <a:spAutoFit/>
          </a:bodyPr>
          <a:lstStyle/>
          <a:p>
            <a:pPr lvl="0" algn="ctr" fontAlgn="base">
              <a:spcBef>
                <a:spcPct val="0"/>
              </a:spcBef>
              <a:spcAft>
                <a:spcPct val="0"/>
              </a:spcAft>
            </a:pPr>
            <a:r>
              <a:rPr lang="en-US" sz="1400" b="1" dirty="0" smtClean="0">
                <a:latin typeface="Cambria" pitchFamily="18" charset="0"/>
                <a:ea typeface="Calibri" pitchFamily="34" charset="0"/>
                <a:cs typeface="Times New Roman" pitchFamily="18" charset="0"/>
              </a:rPr>
              <a:t>VIBRATION TEST- HORZONTAL</a:t>
            </a:r>
            <a:endParaRPr lang="en-US" sz="1400" dirty="0" smtClean="0">
              <a:latin typeface="Cambria" pitchFamily="18" charset="0"/>
            </a:endParaRPr>
          </a:p>
        </p:txBody>
      </p:sp>
      <p:sp>
        <p:nvSpPr>
          <p:cNvPr id="25" name="Rectangle 24"/>
          <p:cNvSpPr/>
          <p:nvPr/>
        </p:nvSpPr>
        <p:spPr>
          <a:xfrm>
            <a:off x="1219200" y="3276600"/>
            <a:ext cx="2515432" cy="307777"/>
          </a:xfrm>
          <a:prstGeom prst="rect">
            <a:avLst/>
          </a:prstGeom>
        </p:spPr>
        <p:txBody>
          <a:bodyPr wrap="none">
            <a:spAutoFit/>
          </a:bodyPr>
          <a:lstStyle/>
          <a:p>
            <a:pPr lvl="0" algn="ctr" fontAlgn="base">
              <a:spcBef>
                <a:spcPct val="0"/>
              </a:spcBef>
              <a:spcAft>
                <a:spcPct val="0"/>
              </a:spcAft>
            </a:pPr>
            <a:r>
              <a:rPr lang="en-US" sz="1400" b="1" dirty="0" smtClean="0">
                <a:latin typeface="Cambria" pitchFamily="18" charset="0"/>
                <a:ea typeface="Calibri" pitchFamily="34" charset="0"/>
                <a:cs typeface="Times New Roman" pitchFamily="18" charset="0"/>
              </a:rPr>
              <a:t>VIBRATION TEST- VERTICAL</a:t>
            </a:r>
            <a:endParaRPr lang="en-US" sz="1400" dirty="0" smtClean="0">
              <a:latin typeface="Cambria" pitchFamily="18" charset="0"/>
            </a:endParaRPr>
          </a:p>
        </p:txBody>
      </p:sp>
      <p:sp>
        <p:nvSpPr>
          <p:cNvPr id="26" name="Rectangle 25"/>
          <p:cNvSpPr/>
          <p:nvPr/>
        </p:nvSpPr>
        <p:spPr>
          <a:xfrm>
            <a:off x="3552560" y="5638800"/>
            <a:ext cx="2471382" cy="307777"/>
          </a:xfrm>
          <a:prstGeom prst="rect">
            <a:avLst/>
          </a:prstGeom>
        </p:spPr>
        <p:txBody>
          <a:bodyPr wrap="none">
            <a:spAutoFit/>
          </a:bodyPr>
          <a:lstStyle/>
          <a:p>
            <a:pPr lvl="0" algn="ctr" fontAlgn="base">
              <a:spcBef>
                <a:spcPct val="0"/>
              </a:spcBef>
              <a:spcAft>
                <a:spcPct val="0"/>
              </a:spcAft>
            </a:pPr>
            <a:r>
              <a:rPr lang="en-US" sz="1400" b="1" dirty="0" smtClean="0">
                <a:latin typeface="Cambria" pitchFamily="18" charset="0"/>
                <a:ea typeface="Calibri" pitchFamily="34" charset="0"/>
                <a:cs typeface="Times New Roman" pitchFamily="18" charset="0"/>
              </a:rPr>
              <a:t>VIBRATION TEST- SENSORS </a:t>
            </a:r>
            <a:endParaRPr lang="en-US" sz="1400" dirty="0" smtClean="0">
              <a:latin typeface="Cambria"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PHOTOS\MVR PHOTOS\IMG_20130427_140355.jpg"/>
          <p:cNvPicPr>
            <a:picLocks noChangeAspect="1" noChangeArrowheads="1"/>
          </p:cNvPicPr>
          <p:nvPr/>
        </p:nvPicPr>
        <p:blipFill>
          <a:blip r:embed="rId2" cstate="print">
            <a:lum bright="16000"/>
          </a:blip>
          <a:srcRect/>
          <a:stretch>
            <a:fillRect/>
          </a:stretch>
        </p:blipFill>
        <p:spPr bwMode="auto">
          <a:xfrm>
            <a:off x="914400" y="1219200"/>
            <a:ext cx="2171700" cy="2895600"/>
          </a:xfrm>
          <a:prstGeom prst="rect">
            <a:avLst/>
          </a:prstGeom>
          <a:noFill/>
        </p:spPr>
      </p:pic>
      <p:pic>
        <p:nvPicPr>
          <p:cNvPr id="5" name="Picture 3" descr="D:\PHOTOS\FDU PHOTOS\19092011912.jpg"/>
          <p:cNvPicPr>
            <a:picLocks noChangeAspect="1" noChangeArrowheads="1"/>
          </p:cNvPicPr>
          <p:nvPr/>
        </p:nvPicPr>
        <p:blipFill>
          <a:blip r:embed="rId3" cstate="print">
            <a:lum bright="4000"/>
          </a:blip>
          <a:srcRect/>
          <a:stretch>
            <a:fillRect/>
          </a:stretch>
        </p:blipFill>
        <p:spPr bwMode="auto">
          <a:xfrm>
            <a:off x="3886200" y="1219200"/>
            <a:ext cx="2150269" cy="2867025"/>
          </a:xfrm>
          <a:prstGeom prst="rect">
            <a:avLst/>
          </a:prstGeom>
          <a:noFill/>
        </p:spPr>
      </p:pic>
      <p:pic>
        <p:nvPicPr>
          <p:cNvPr id="6" name="Picture 5" descr="D:\PHOTOS\RADAR PHOTOS\DSC09179.jpg"/>
          <p:cNvPicPr/>
          <p:nvPr/>
        </p:nvPicPr>
        <p:blipFill>
          <a:blip r:embed="rId4" cstate="print"/>
          <a:srcRect/>
          <a:stretch>
            <a:fillRect/>
          </a:stretch>
        </p:blipFill>
        <p:spPr bwMode="auto">
          <a:xfrm>
            <a:off x="6858000" y="1295400"/>
            <a:ext cx="1990725" cy="1447800"/>
          </a:xfrm>
          <a:prstGeom prst="rect">
            <a:avLst/>
          </a:prstGeom>
          <a:noFill/>
        </p:spPr>
      </p:pic>
      <p:pic>
        <p:nvPicPr>
          <p:cNvPr id="7" name="Picture 6" descr="D:\PHOTOS\ACTIVE SPEED SENSOR\DSC01780.JPG"/>
          <p:cNvPicPr/>
          <p:nvPr/>
        </p:nvPicPr>
        <p:blipFill>
          <a:blip r:embed="rId5" cstate="print">
            <a:lum bright="10000"/>
          </a:blip>
          <a:srcRect/>
          <a:stretch>
            <a:fillRect/>
          </a:stretch>
        </p:blipFill>
        <p:spPr bwMode="auto">
          <a:xfrm>
            <a:off x="6858000" y="2743200"/>
            <a:ext cx="1981200" cy="1371600"/>
          </a:xfrm>
          <a:prstGeom prst="rect">
            <a:avLst/>
          </a:prstGeom>
          <a:noFill/>
          <a:ln w="9525">
            <a:noFill/>
            <a:miter lim="800000"/>
            <a:headEnd/>
            <a:tailEnd/>
          </a:ln>
        </p:spPr>
      </p:pic>
      <p:sp>
        <p:nvSpPr>
          <p:cNvPr id="10" name="Rectangle 9"/>
          <p:cNvSpPr>
            <a:spLocks noChangeArrowheads="1"/>
          </p:cNvSpPr>
          <p:nvPr/>
        </p:nvSpPr>
        <p:spPr bwMode="auto">
          <a:xfrm>
            <a:off x="0" y="228600"/>
            <a:ext cx="89154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strike="noStrike" cap="none" normalizeH="0" baseline="0" dirty="0" smtClean="0">
                <a:ln>
                  <a:noFill/>
                </a:ln>
                <a:effectLst/>
                <a:latin typeface="Cambria" pitchFamily="18" charset="0"/>
                <a:ea typeface="Calibri" pitchFamily="34" charset="0"/>
                <a:cs typeface="Times New Roman" pitchFamily="18" charset="0"/>
              </a:rPr>
              <a:t>PRODUCTS COMMISSIONED ON LOCOMOTIVES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strike="noStrike" cap="none" normalizeH="0" baseline="0" dirty="0" smtClean="0">
                <a:ln>
                  <a:noFill/>
                </a:ln>
                <a:effectLst/>
                <a:latin typeface="Cambria" pitchFamily="18" charset="0"/>
                <a:ea typeface="Calibri" pitchFamily="34" charset="0"/>
                <a:cs typeface="Times New Roman" pitchFamily="18" charset="0"/>
              </a:rPr>
              <a:t>FOR FIELD</a:t>
            </a:r>
            <a:r>
              <a:rPr kumimoji="0" lang="en-US" sz="2000" b="1" i="0" strike="noStrike" cap="none" normalizeH="0" dirty="0" smtClean="0">
                <a:ln>
                  <a:noFill/>
                </a:ln>
                <a:effectLst/>
                <a:latin typeface="Cambria" pitchFamily="18" charset="0"/>
                <a:ea typeface="Calibri" pitchFamily="34" charset="0"/>
                <a:cs typeface="Times New Roman" pitchFamily="18" charset="0"/>
              </a:rPr>
              <a:t> TRIAL &amp; APPROVALS</a:t>
            </a:r>
            <a:endParaRPr kumimoji="0" lang="en-US" sz="4800" b="0" i="0" strike="noStrike" cap="none" normalizeH="0" baseline="0" dirty="0" smtClean="0">
              <a:ln>
                <a:noFill/>
              </a:ln>
              <a:effectLst/>
              <a:latin typeface="Cambria" pitchFamily="18" charset="0"/>
            </a:endParaRPr>
          </a:p>
        </p:txBody>
      </p:sp>
      <p:pic>
        <p:nvPicPr>
          <p:cNvPr id="18" name="Picture 17"/>
          <p:cNvPicPr/>
          <p:nvPr/>
        </p:nvPicPr>
        <p:blipFill>
          <a:blip r:embed="rId6" cstate="print"/>
          <a:srcRect/>
          <a:stretch>
            <a:fillRect/>
          </a:stretch>
        </p:blipFill>
        <p:spPr bwMode="auto">
          <a:xfrm>
            <a:off x="1371600" y="304800"/>
            <a:ext cx="381000" cy="304800"/>
          </a:xfrm>
          <a:prstGeom prst="rect">
            <a:avLst/>
          </a:prstGeom>
          <a:noFill/>
          <a:ln w="9525">
            <a:noFill/>
            <a:miter lim="800000"/>
            <a:headEnd/>
            <a:tailEnd/>
          </a:ln>
        </p:spPr>
      </p:pic>
      <p:pic>
        <p:nvPicPr>
          <p:cNvPr id="19" name="Picture 4" descr="C:\Documents and Settings\Documentation\Desktop\rail photos\_68561220_train_story_pics_from_kashmir(21).jpg"/>
          <p:cNvPicPr>
            <a:picLocks noChangeAspect="1" noChangeArrowheads="1"/>
          </p:cNvPicPr>
          <p:nvPr/>
        </p:nvPicPr>
        <p:blipFill>
          <a:blip r:embed="rId7" cstate="print"/>
          <a:srcRect/>
          <a:stretch>
            <a:fillRect/>
          </a:stretch>
        </p:blipFill>
        <p:spPr bwMode="auto">
          <a:xfrm>
            <a:off x="914400" y="5943600"/>
            <a:ext cx="1143000" cy="914400"/>
          </a:xfrm>
          <a:prstGeom prst="rect">
            <a:avLst/>
          </a:prstGeom>
          <a:noFill/>
        </p:spPr>
      </p:pic>
      <p:pic>
        <p:nvPicPr>
          <p:cNvPr id="20" name="Picture 19" descr="C:\Documents and Settings\Documentation\Desktop\rail photos\9e6577790d8e92da13f7ca86bafeb5f5.jpg"/>
          <p:cNvPicPr>
            <a:picLocks noChangeAspect="1" noChangeArrowheads="1"/>
          </p:cNvPicPr>
          <p:nvPr/>
        </p:nvPicPr>
        <p:blipFill>
          <a:blip r:embed="rId8" cstate="print"/>
          <a:srcRect/>
          <a:stretch>
            <a:fillRect/>
          </a:stretch>
        </p:blipFill>
        <p:spPr bwMode="auto">
          <a:xfrm>
            <a:off x="2057400" y="5943600"/>
            <a:ext cx="1142999" cy="914400"/>
          </a:xfrm>
          <a:prstGeom prst="rect">
            <a:avLst/>
          </a:prstGeom>
          <a:noFill/>
        </p:spPr>
      </p:pic>
      <p:pic>
        <p:nvPicPr>
          <p:cNvPr id="21" name="Picture 1" descr="C:\Documents and Settings\Documentation\Desktop\rail photos\6101.1228412845.jpg"/>
          <p:cNvPicPr>
            <a:picLocks noChangeAspect="1" noChangeArrowheads="1"/>
          </p:cNvPicPr>
          <p:nvPr/>
        </p:nvPicPr>
        <p:blipFill>
          <a:blip r:embed="rId9" cstate="print"/>
          <a:srcRect/>
          <a:stretch>
            <a:fillRect/>
          </a:stretch>
        </p:blipFill>
        <p:spPr bwMode="auto">
          <a:xfrm>
            <a:off x="3200400" y="5943600"/>
            <a:ext cx="1143000" cy="914400"/>
          </a:xfrm>
          <a:prstGeom prst="rect">
            <a:avLst/>
          </a:prstGeom>
          <a:noFill/>
        </p:spPr>
      </p:pic>
      <p:pic>
        <p:nvPicPr>
          <p:cNvPr id="22" name="Picture 2" descr="C:\Documents and Settings\Documentation\Desktop\rail photos\wdp4.jpg"/>
          <p:cNvPicPr>
            <a:picLocks noChangeAspect="1" noChangeArrowheads="1"/>
          </p:cNvPicPr>
          <p:nvPr/>
        </p:nvPicPr>
        <p:blipFill>
          <a:blip r:embed="rId10" cstate="print"/>
          <a:srcRect/>
          <a:stretch>
            <a:fillRect/>
          </a:stretch>
        </p:blipFill>
        <p:spPr bwMode="auto">
          <a:xfrm>
            <a:off x="4343400" y="5943600"/>
            <a:ext cx="1263246" cy="914400"/>
          </a:xfrm>
          <a:prstGeom prst="rect">
            <a:avLst/>
          </a:prstGeom>
          <a:noFill/>
        </p:spPr>
      </p:pic>
      <p:pic>
        <p:nvPicPr>
          <p:cNvPr id="23" name="Picture 3" descr="C:\Documents and Settings\Documentation\Desktop\rail photos\4998782777_e48e0de196_z.jpg"/>
          <p:cNvPicPr>
            <a:picLocks noChangeAspect="1" noChangeArrowheads="1"/>
          </p:cNvPicPr>
          <p:nvPr/>
        </p:nvPicPr>
        <p:blipFill>
          <a:blip r:embed="rId11" cstate="print"/>
          <a:srcRect/>
          <a:stretch>
            <a:fillRect/>
          </a:stretch>
        </p:blipFill>
        <p:spPr bwMode="auto">
          <a:xfrm>
            <a:off x="5562600" y="5943601"/>
            <a:ext cx="1219200" cy="914400"/>
          </a:xfrm>
          <a:prstGeom prst="rect">
            <a:avLst/>
          </a:prstGeom>
          <a:noFill/>
        </p:spPr>
      </p:pic>
      <p:pic>
        <p:nvPicPr>
          <p:cNvPr id="24" name="Picture 5" descr="C:\Documents and Settings\Documentation\Desktop\rail photos\ICE3_in_Cologne.jpg"/>
          <p:cNvPicPr>
            <a:picLocks noChangeAspect="1" noChangeArrowheads="1"/>
          </p:cNvPicPr>
          <p:nvPr/>
        </p:nvPicPr>
        <p:blipFill>
          <a:blip r:embed="rId12" cstate="print"/>
          <a:srcRect/>
          <a:stretch>
            <a:fillRect/>
          </a:stretch>
        </p:blipFill>
        <p:spPr bwMode="auto">
          <a:xfrm>
            <a:off x="6781800" y="5943600"/>
            <a:ext cx="1222269" cy="914400"/>
          </a:xfrm>
          <a:prstGeom prst="rect">
            <a:avLst/>
          </a:prstGeom>
          <a:noFill/>
        </p:spPr>
      </p:pic>
      <p:pic>
        <p:nvPicPr>
          <p:cNvPr id="25" name="Picture 2" descr="D:\N&amp;S Logo.jpg"/>
          <p:cNvPicPr>
            <a:picLocks noChangeAspect="1" noChangeArrowheads="1"/>
          </p:cNvPicPr>
          <p:nvPr/>
        </p:nvPicPr>
        <p:blipFill>
          <a:blip r:embed="rId13"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Documents and Settings\Documentation\Desktop\rail photos\wheels-move-for-beliatta-htota-rail-line-media-center-for-national-2272x1704.jpg"/>
          <p:cNvPicPr>
            <a:picLocks noChangeAspect="1" noChangeArrowheads="1"/>
          </p:cNvPicPr>
          <p:nvPr/>
        </p:nvPicPr>
        <p:blipFill>
          <a:blip r:embed="rId2" cstate="print"/>
          <a:srcRect/>
          <a:stretch>
            <a:fillRect/>
          </a:stretch>
        </p:blipFill>
        <p:spPr bwMode="auto">
          <a:xfrm>
            <a:off x="914400" y="0"/>
            <a:ext cx="8229600" cy="5943600"/>
          </a:xfrm>
          <a:prstGeom prst="rect">
            <a:avLst/>
          </a:prstGeom>
          <a:noFill/>
        </p:spPr>
      </p:pic>
      <p:sp>
        <p:nvSpPr>
          <p:cNvPr id="17" name="Title 1"/>
          <p:cNvSpPr txBox="1">
            <a:spLocks/>
          </p:cNvSpPr>
          <p:nvPr/>
        </p:nvSpPr>
        <p:spPr>
          <a:xfrm>
            <a:off x="1143000" y="0"/>
            <a:ext cx="8229600" cy="7159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smtClean="0">
                <a:ln>
                  <a:noFill/>
                </a:ln>
                <a:effectLst/>
                <a:uLnTx/>
                <a:uFillTx/>
                <a:latin typeface="Cambria" pitchFamily="18" charset="0"/>
                <a:ea typeface="+mj-ea"/>
                <a:cs typeface="+mj-cs"/>
              </a:rPr>
              <a:t>Esteemed Clients of N &amp; S Solutions </a:t>
            </a:r>
            <a:endParaRPr kumimoji="0" lang="en-US" sz="3600" b="1" i="0" u="none" strike="noStrike" kern="1200" cap="none" spc="0" normalizeH="0" baseline="0" noProof="0" dirty="0">
              <a:ln>
                <a:noFill/>
              </a:ln>
              <a:effectLst/>
              <a:uLnTx/>
              <a:uFillTx/>
              <a:latin typeface="Cambria" pitchFamily="18" charset="0"/>
              <a:ea typeface="+mj-ea"/>
              <a:cs typeface="+mj-cs"/>
            </a:endParaRPr>
          </a:p>
        </p:txBody>
      </p:sp>
      <p:sp>
        <p:nvSpPr>
          <p:cNvPr id="19" name="Title 1"/>
          <p:cNvSpPr txBox="1">
            <a:spLocks/>
          </p:cNvSpPr>
          <p:nvPr/>
        </p:nvSpPr>
        <p:spPr>
          <a:xfrm>
            <a:off x="914400" y="1524000"/>
            <a:ext cx="4419600" cy="3276600"/>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kumimoji="0" lang="en-US" b="1" i="0" u="none" strike="noStrike" kern="1200" cap="none" spc="0" normalizeH="0" baseline="0" noProof="0" dirty="0" smtClean="0">
                <a:ln>
                  <a:noFill/>
                </a:ln>
                <a:effectLst/>
                <a:uLnTx/>
                <a:uFillTx/>
                <a:latin typeface="Cambria" pitchFamily="18" charset="0"/>
                <a:ea typeface="+mj-ea"/>
                <a:cs typeface="+mj-cs"/>
              </a:rPr>
              <a:t>Chittaranjan</a:t>
            </a:r>
            <a:r>
              <a:rPr kumimoji="0" lang="en-US" b="1" i="0" u="none" strike="noStrike" kern="1200" cap="none" spc="0" normalizeH="0" noProof="0" dirty="0" smtClean="0">
                <a:ln>
                  <a:noFill/>
                </a:ln>
                <a:effectLst/>
                <a:uLnTx/>
                <a:uFillTx/>
                <a:latin typeface="Cambria" pitchFamily="18" charset="0"/>
                <a:ea typeface="+mj-ea"/>
                <a:cs typeface="+mj-cs"/>
              </a:rPr>
              <a:t> Locomotive Works (CLW)</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lang="en-US" b="1" dirty="0" smtClean="0">
                <a:latin typeface="Cambria" pitchFamily="18" charset="0"/>
                <a:ea typeface="+mj-ea"/>
                <a:cs typeface="+mj-cs"/>
              </a:rPr>
              <a:t>Diesel Locomotive Works (DLW)</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lang="en-US" b="1" dirty="0" smtClean="0">
                <a:latin typeface="Cambria" pitchFamily="18" charset="0"/>
                <a:ea typeface="+mj-ea"/>
                <a:cs typeface="+mj-cs"/>
              </a:rPr>
              <a:t>Central Railway</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kumimoji="0" lang="en-US" b="1" i="0" u="none" strike="noStrike" kern="1200" cap="none" spc="0" normalizeH="0" baseline="0" noProof="0" dirty="0" smtClean="0">
                <a:ln>
                  <a:noFill/>
                </a:ln>
                <a:effectLst/>
                <a:uLnTx/>
                <a:uFillTx/>
                <a:latin typeface="Cambria" pitchFamily="18" charset="0"/>
                <a:ea typeface="+mj-ea"/>
                <a:cs typeface="+mj-cs"/>
              </a:rPr>
              <a:t>East</a:t>
            </a:r>
            <a:r>
              <a:rPr kumimoji="0" lang="en-US" b="1" i="0" u="none" strike="noStrike" kern="1200" cap="none" spc="0" normalizeH="0" noProof="0" dirty="0" smtClean="0">
                <a:ln>
                  <a:noFill/>
                </a:ln>
                <a:effectLst/>
                <a:uLnTx/>
                <a:uFillTx/>
                <a:latin typeface="Cambria" pitchFamily="18" charset="0"/>
                <a:ea typeface="+mj-ea"/>
                <a:cs typeface="+mj-cs"/>
              </a:rPr>
              <a:t> Central Railway</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lang="en-US" b="1" baseline="0" dirty="0" smtClean="0">
                <a:latin typeface="Cambria" pitchFamily="18" charset="0"/>
                <a:ea typeface="+mj-ea"/>
                <a:cs typeface="+mj-cs"/>
              </a:rPr>
              <a:t>Northern</a:t>
            </a:r>
            <a:r>
              <a:rPr lang="en-US" b="1" dirty="0" smtClean="0">
                <a:latin typeface="Cambria" pitchFamily="18" charset="0"/>
                <a:ea typeface="+mj-ea"/>
                <a:cs typeface="+mj-cs"/>
              </a:rPr>
              <a:t>  Railway</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kumimoji="0" lang="en-US" b="1" i="0" u="none" strike="noStrike" kern="1200" cap="none" spc="0" normalizeH="0" baseline="0" noProof="0" dirty="0" smtClean="0">
                <a:ln>
                  <a:noFill/>
                </a:ln>
                <a:effectLst/>
                <a:uLnTx/>
                <a:uFillTx/>
                <a:latin typeface="Cambria" pitchFamily="18" charset="0"/>
                <a:ea typeface="+mj-ea"/>
                <a:cs typeface="+mj-cs"/>
              </a:rPr>
              <a:t>North</a:t>
            </a:r>
            <a:r>
              <a:rPr kumimoji="0" lang="en-US" b="1" i="0" u="none" strike="noStrike" kern="1200" cap="none" spc="0" normalizeH="0" noProof="0" dirty="0" smtClean="0">
                <a:ln>
                  <a:noFill/>
                </a:ln>
                <a:effectLst/>
                <a:uLnTx/>
                <a:uFillTx/>
                <a:latin typeface="Cambria" pitchFamily="18" charset="0"/>
                <a:ea typeface="+mj-ea"/>
                <a:cs typeface="+mj-cs"/>
              </a:rPr>
              <a:t> Eastern Railway</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lang="en-US" b="1" baseline="0" dirty="0" smtClean="0">
                <a:latin typeface="Cambria" pitchFamily="18" charset="0"/>
                <a:ea typeface="+mj-ea"/>
                <a:cs typeface="+mj-cs"/>
              </a:rPr>
              <a:t>Northeast</a:t>
            </a:r>
            <a:r>
              <a:rPr lang="en-US" b="1" dirty="0" smtClean="0">
                <a:latin typeface="Cambria" pitchFamily="18" charset="0"/>
                <a:ea typeface="+mj-ea"/>
                <a:cs typeface="+mj-cs"/>
              </a:rPr>
              <a:t> Frontier Railway</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kumimoji="0" lang="en-US" b="1" i="0" u="none" strike="noStrike" kern="1200" cap="none" spc="0" normalizeH="0" baseline="0" noProof="0" dirty="0" smtClean="0">
                <a:ln>
                  <a:noFill/>
                </a:ln>
                <a:effectLst/>
                <a:uLnTx/>
                <a:uFillTx/>
                <a:latin typeface="Cambria" pitchFamily="18" charset="0"/>
                <a:ea typeface="+mj-ea"/>
                <a:cs typeface="+mj-cs"/>
              </a:rPr>
              <a:t>North</a:t>
            </a:r>
            <a:r>
              <a:rPr kumimoji="0" lang="en-US" b="1" i="0" u="none" strike="noStrike" kern="1200" cap="none" spc="0" normalizeH="0" noProof="0" dirty="0" smtClean="0">
                <a:ln>
                  <a:noFill/>
                </a:ln>
                <a:effectLst/>
                <a:uLnTx/>
                <a:uFillTx/>
                <a:latin typeface="Cambria" pitchFamily="18" charset="0"/>
                <a:ea typeface="+mj-ea"/>
                <a:cs typeface="+mj-cs"/>
              </a:rPr>
              <a:t> Western Railway </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lang="en-US" b="1" baseline="0" dirty="0" smtClean="0">
                <a:latin typeface="Cambria" pitchFamily="18" charset="0"/>
                <a:ea typeface="+mj-ea"/>
                <a:cs typeface="+mj-cs"/>
              </a:rPr>
              <a:t>Southern</a:t>
            </a:r>
            <a:r>
              <a:rPr lang="en-US" b="1" dirty="0" smtClean="0">
                <a:latin typeface="Cambria" pitchFamily="18" charset="0"/>
                <a:ea typeface="+mj-ea"/>
                <a:cs typeface="+mj-cs"/>
              </a:rPr>
              <a:t> Railway</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kumimoji="0" lang="en-US" b="1" i="0" u="none" strike="noStrike" kern="1200" cap="none" spc="0" normalizeH="0" baseline="0" noProof="0" dirty="0" smtClean="0">
                <a:ln>
                  <a:noFill/>
                </a:ln>
                <a:effectLst/>
                <a:uLnTx/>
                <a:uFillTx/>
                <a:latin typeface="Cambria" pitchFamily="18" charset="0"/>
                <a:ea typeface="+mj-ea"/>
                <a:cs typeface="+mj-cs"/>
              </a:rPr>
              <a:t>South</a:t>
            </a:r>
            <a:r>
              <a:rPr kumimoji="0" lang="en-US" b="1" i="0" u="none" strike="noStrike" kern="1200" cap="none" spc="0" normalizeH="0" noProof="0" dirty="0" smtClean="0">
                <a:ln>
                  <a:noFill/>
                </a:ln>
                <a:effectLst/>
                <a:uLnTx/>
                <a:uFillTx/>
                <a:latin typeface="Cambria" pitchFamily="18" charset="0"/>
                <a:ea typeface="+mj-ea"/>
                <a:cs typeface="+mj-cs"/>
              </a:rPr>
              <a:t> Central Railway</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lang="en-US" b="1" baseline="0" dirty="0" smtClean="0">
                <a:latin typeface="Cambria" pitchFamily="18" charset="0"/>
                <a:ea typeface="+mj-ea"/>
                <a:cs typeface="+mj-cs"/>
              </a:rPr>
              <a:t>South</a:t>
            </a:r>
            <a:r>
              <a:rPr lang="en-US" b="1" dirty="0" smtClean="0">
                <a:latin typeface="Cambria" pitchFamily="18" charset="0"/>
                <a:ea typeface="+mj-ea"/>
                <a:cs typeface="+mj-cs"/>
              </a:rPr>
              <a:t> Eastern Railway</a:t>
            </a:r>
          </a:p>
          <a:p>
            <a:pPr marL="0" marR="0" lvl="0" indent="0" algn="ctr" defTabSz="914400" rtl="0" eaLnBrk="1" fontAlgn="auto" latinLnBrk="0" hangingPunct="1">
              <a:lnSpc>
                <a:spcPct val="100000"/>
              </a:lnSpc>
              <a:spcBef>
                <a:spcPct val="0"/>
              </a:spcBef>
              <a:spcAft>
                <a:spcPts val="0"/>
              </a:spcAft>
              <a:buClrTx/>
              <a:buSzTx/>
              <a:tabLst/>
              <a:defRPr/>
            </a:pPr>
            <a:endParaRPr kumimoji="0" lang="en-US" b="1" i="0" u="none" strike="noStrike" kern="1200" cap="none" spc="0" normalizeH="0" baseline="0" noProof="0" dirty="0">
              <a:ln>
                <a:noFill/>
              </a:ln>
              <a:solidFill>
                <a:srgbClr val="0070C0"/>
              </a:solidFill>
              <a:effectLst/>
              <a:uLnTx/>
              <a:uFillTx/>
              <a:latin typeface="+mj-lt"/>
              <a:ea typeface="+mj-ea"/>
              <a:cs typeface="+mj-cs"/>
            </a:endParaRPr>
          </a:p>
        </p:txBody>
      </p:sp>
      <p:sp>
        <p:nvSpPr>
          <p:cNvPr id="20" name="Title 1"/>
          <p:cNvSpPr txBox="1">
            <a:spLocks/>
          </p:cNvSpPr>
          <p:nvPr/>
        </p:nvSpPr>
        <p:spPr>
          <a:xfrm>
            <a:off x="5638800" y="1981200"/>
            <a:ext cx="4419600" cy="1447800"/>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kumimoji="0" lang="en-US" b="1" i="0" u="none" strike="noStrike" kern="1200" cap="none" spc="0" normalizeH="0" baseline="0" noProof="0" dirty="0" smtClean="0">
                <a:ln>
                  <a:noFill/>
                </a:ln>
                <a:effectLst/>
                <a:uLnTx/>
                <a:uFillTx/>
                <a:latin typeface="Cambria" pitchFamily="18" charset="0"/>
                <a:ea typeface="+mj-ea"/>
                <a:cs typeface="+mj-cs"/>
              </a:rPr>
              <a:t>South East Central Railway </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lang="en-US" b="1" dirty="0" smtClean="0">
                <a:latin typeface="Cambria" pitchFamily="18" charset="0"/>
                <a:ea typeface="+mj-ea"/>
                <a:cs typeface="+mj-cs"/>
              </a:rPr>
              <a:t>South Western Railway</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lang="en-US" b="1" dirty="0" smtClean="0">
                <a:latin typeface="Cambria" pitchFamily="18" charset="0"/>
                <a:ea typeface="+mj-ea"/>
                <a:cs typeface="+mj-cs"/>
              </a:rPr>
              <a:t>West Central Railway</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kumimoji="0" lang="en-US" b="1" i="0" u="none" strike="noStrike" kern="1200" cap="none" spc="0" normalizeH="0" baseline="0" noProof="0" dirty="0" smtClean="0">
                <a:ln>
                  <a:noFill/>
                </a:ln>
                <a:effectLst/>
                <a:uLnTx/>
                <a:uFillTx/>
                <a:latin typeface="Cambria" pitchFamily="18" charset="0"/>
                <a:ea typeface="+mj-ea"/>
                <a:cs typeface="+mj-cs"/>
              </a:rPr>
              <a:t>Western</a:t>
            </a:r>
            <a:r>
              <a:rPr kumimoji="0" lang="en-US" b="1" i="0" u="none" strike="noStrike" kern="1200" cap="none" spc="0" normalizeH="0" noProof="0" dirty="0" smtClean="0">
                <a:ln>
                  <a:noFill/>
                </a:ln>
                <a:effectLst/>
                <a:uLnTx/>
                <a:uFillTx/>
                <a:latin typeface="Cambria" pitchFamily="18" charset="0"/>
                <a:ea typeface="+mj-ea"/>
                <a:cs typeface="+mj-cs"/>
              </a:rPr>
              <a:t> Railway</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lang="en-US" b="1" baseline="0" dirty="0" smtClean="0">
                <a:latin typeface="Cambria" pitchFamily="18" charset="0"/>
                <a:ea typeface="+mj-ea"/>
                <a:cs typeface="+mj-cs"/>
              </a:rPr>
              <a:t>Rail</a:t>
            </a:r>
            <a:r>
              <a:rPr lang="en-US" b="1" dirty="0" smtClean="0">
                <a:latin typeface="Cambria" pitchFamily="18" charset="0"/>
                <a:ea typeface="+mj-ea"/>
                <a:cs typeface="+mj-cs"/>
              </a:rPr>
              <a:t> Wheel Factory</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kumimoji="0" lang="en-US" b="1" i="0" u="none" strike="noStrike" kern="1200" cap="none" spc="0" normalizeH="0" baseline="0" noProof="0" dirty="0" smtClean="0">
                <a:ln>
                  <a:noFill/>
                </a:ln>
                <a:effectLst/>
                <a:uLnTx/>
                <a:uFillTx/>
                <a:latin typeface="Cambria" pitchFamily="18" charset="0"/>
                <a:ea typeface="+mj-ea"/>
                <a:cs typeface="+mj-cs"/>
              </a:rPr>
              <a:t>GE</a:t>
            </a:r>
            <a:r>
              <a:rPr kumimoji="0" lang="en-US" b="1" i="0" u="none" strike="noStrike" kern="1200" cap="none" spc="0" normalizeH="0" noProof="0" dirty="0" smtClean="0">
                <a:ln>
                  <a:noFill/>
                </a:ln>
                <a:effectLst/>
                <a:uLnTx/>
                <a:uFillTx/>
                <a:latin typeface="Cambria" pitchFamily="18" charset="0"/>
                <a:ea typeface="+mj-ea"/>
                <a:cs typeface="+mj-cs"/>
              </a:rPr>
              <a:t> Transportation India Ltd</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lang="en-US" b="1" noProof="0" dirty="0" smtClean="0">
                <a:latin typeface="Cambria" pitchFamily="18" charset="0"/>
                <a:ea typeface="+mj-ea"/>
                <a:cs typeface="+mj-cs"/>
              </a:rPr>
              <a:t>ICF – Integral Coach factory</a:t>
            </a:r>
          </a:p>
          <a:p>
            <a:pPr marL="0" marR="0" lvl="0" indent="0" defTabSz="914400" rtl="0" eaLnBrk="1" fontAlgn="auto" latinLnBrk="0" hangingPunct="1">
              <a:lnSpc>
                <a:spcPct val="100000"/>
              </a:lnSpc>
              <a:spcBef>
                <a:spcPct val="0"/>
              </a:spcBef>
              <a:spcAft>
                <a:spcPts val="0"/>
              </a:spcAft>
              <a:buClrTx/>
              <a:buSzTx/>
              <a:buFont typeface="Wingdings" pitchFamily="2" charset="2"/>
              <a:buChar char="Ø"/>
              <a:tabLst/>
              <a:defRPr/>
            </a:pPr>
            <a:r>
              <a:rPr kumimoji="0" lang="en-US" b="1" i="0" u="none" strike="noStrike" kern="1200" cap="none" spc="0" normalizeH="0" dirty="0" smtClean="0">
                <a:ln>
                  <a:noFill/>
                </a:ln>
                <a:effectLst/>
                <a:uLnTx/>
                <a:uFillTx/>
                <a:latin typeface="Cambria" pitchFamily="18" charset="0"/>
                <a:ea typeface="+mj-ea"/>
                <a:cs typeface="+mj-cs"/>
              </a:rPr>
              <a:t>RCF – Rail Coach Factory</a:t>
            </a:r>
            <a:endParaRPr kumimoji="0" lang="en-US" b="1" i="0" u="none" strike="noStrike" kern="1200" cap="none" spc="0" normalizeH="0" noProof="0" dirty="0" smtClean="0">
              <a:ln>
                <a:noFill/>
              </a:ln>
              <a:effectLst/>
              <a:uLnTx/>
              <a:uFillTx/>
              <a:latin typeface="Cambria" pitchFamily="18" charset="0"/>
              <a:ea typeface="+mj-ea"/>
              <a:cs typeface="+mj-cs"/>
            </a:endParaRPr>
          </a:p>
          <a:p>
            <a:pPr marL="0" marR="0" lvl="0" indent="0" defTabSz="914400" rtl="0" eaLnBrk="1" fontAlgn="auto" latinLnBrk="0" hangingPunct="1">
              <a:lnSpc>
                <a:spcPct val="100000"/>
              </a:lnSpc>
              <a:spcBef>
                <a:spcPct val="0"/>
              </a:spcBef>
              <a:spcAft>
                <a:spcPts val="0"/>
              </a:spcAft>
              <a:buClrTx/>
              <a:buSzTx/>
              <a:tabLst/>
              <a:defRPr/>
            </a:pPr>
            <a:endParaRPr kumimoji="0" lang="en-US" b="1" i="0" u="none" strike="noStrike" kern="1200" cap="none" spc="0" normalizeH="0" baseline="0" noProof="0" dirty="0">
              <a:ln>
                <a:noFill/>
              </a:ln>
              <a:solidFill>
                <a:srgbClr val="0070C0"/>
              </a:solidFill>
              <a:effectLst/>
              <a:uLnTx/>
              <a:uFillTx/>
              <a:latin typeface="+mj-lt"/>
              <a:ea typeface="+mj-ea"/>
              <a:cs typeface="+mj-cs"/>
            </a:endParaRPr>
          </a:p>
        </p:txBody>
      </p:sp>
      <p:pic>
        <p:nvPicPr>
          <p:cNvPr id="7" name="Picture 4" descr="C:\Documents and Settings\Documentation\Desktop\rail photos\_68561220_train_story_pics_from_kashmir(21).jpg"/>
          <p:cNvPicPr>
            <a:picLocks noChangeAspect="1" noChangeArrowheads="1"/>
          </p:cNvPicPr>
          <p:nvPr/>
        </p:nvPicPr>
        <p:blipFill>
          <a:blip r:embed="rId3" cstate="print"/>
          <a:srcRect/>
          <a:stretch>
            <a:fillRect/>
          </a:stretch>
        </p:blipFill>
        <p:spPr bwMode="auto">
          <a:xfrm>
            <a:off x="914400" y="5943600"/>
            <a:ext cx="1143000" cy="914400"/>
          </a:xfrm>
          <a:prstGeom prst="rect">
            <a:avLst/>
          </a:prstGeom>
          <a:noFill/>
        </p:spPr>
      </p:pic>
      <p:pic>
        <p:nvPicPr>
          <p:cNvPr id="8" name="Picture 7" descr="C:\Documents and Settings\Documentation\Desktop\rail photos\9e6577790d8e92da13f7ca86bafeb5f5.jpg"/>
          <p:cNvPicPr>
            <a:picLocks noChangeAspect="1" noChangeArrowheads="1"/>
          </p:cNvPicPr>
          <p:nvPr/>
        </p:nvPicPr>
        <p:blipFill>
          <a:blip r:embed="rId4" cstate="print"/>
          <a:srcRect/>
          <a:stretch>
            <a:fillRect/>
          </a:stretch>
        </p:blipFill>
        <p:spPr bwMode="auto">
          <a:xfrm>
            <a:off x="2057400" y="5943600"/>
            <a:ext cx="1142999" cy="914400"/>
          </a:xfrm>
          <a:prstGeom prst="rect">
            <a:avLst/>
          </a:prstGeom>
          <a:noFill/>
        </p:spPr>
      </p:pic>
      <p:pic>
        <p:nvPicPr>
          <p:cNvPr id="9" name="Picture 1" descr="C:\Documents and Settings\Documentation\Desktop\rail photos\6101.1228412845.jpg"/>
          <p:cNvPicPr>
            <a:picLocks noChangeAspect="1" noChangeArrowheads="1"/>
          </p:cNvPicPr>
          <p:nvPr/>
        </p:nvPicPr>
        <p:blipFill>
          <a:blip r:embed="rId5" cstate="print"/>
          <a:srcRect/>
          <a:stretch>
            <a:fillRect/>
          </a:stretch>
        </p:blipFill>
        <p:spPr bwMode="auto">
          <a:xfrm>
            <a:off x="3200400" y="5943600"/>
            <a:ext cx="1143000" cy="914400"/>
          </a:xfrm>
          <a:prstGeom prst="rect">
            <a:avLst/>
          </a:prstGeom>
          <a:noFill/>
        </p:spPr>
      </p:pic>
      <p:pic>
        <p:nvPicPr>
          <p:cNvPr id="10" name="Picture 2" descr="C:\Documents and Settings\Documentation\Desktop\rail photos\wdp4.jpg"/>
          <p:cNvPicPr>
            <a:picLocks noChangeAspect="1" noChangeArrowheads="1"/>
          </p:cNvPicPr>
          <p:nvPr/>
        </p:nvPicPr>
        <p:blipFill>
          <a:blip r:embed="rId6" cstate="print"/>
          <a:srcRect/>
          <a:stretch>
            <a:fillRect/>
          </a:stretch>
        </p:blipFill>
        <p:spPr bwMode="auto">
          <a:xfrm>
            <a:off x="4343400" y="5943600"/>
            <a:ext cx="1263246" cy="914400"/>
          </a:xfrm>
          <a:prstGeom prst="rect">
            <a:avLst/>
          </a:prstGeom>
          <a:noFill/>
        </p:spPr>
      </p:pic>
      <p:pic>
        <p:nvPicPr>
          <p:cNvPr id="11" name="Picture 3" descr="C:\Documents and Settings\Documentation\Desktop\rail photos\4998782777_e48e0de196_z.jpg"/>
          <p:cNvPicPr>
            <a:picLocks noChangeAspect="1" noChangeArrowheads="1"/>
          </p:cNvPicPr>
          <p:nvPr/>
        </p:nvPicPr>
        <p:blipFill>
          <a:blip r:embed="rId7" cstate="print"/>
          <a:srcRect/>
          <a:stretch>
            <a:fillRect/>
          </a:stretch>
        </p:blipFill>
        <p:spPr bwMode="auto">
          <a:xfrm>
            <a:off x="5562600" y="5943601"/>
            <a:ext cx="1219200" cy="914400"/>
          </a:xfrm>
          <a:prstGeom prst="rect">
            <a:avLst/>
          </a:prstGeom>
          <a:noFill/>
        </p:spPr>
      </p:pic>
      <p:pic>
        <p:nvPicPr>
          <p:cNvPr id="12" name="Picture 5" descr="C:\Documents and Settings\Documentation\Desktop\rail photos\ICE3_in_Cologne.jpg"/>
          <p:cNvPicPr>
            <a:picLocks noChangeAspect="1" noChangeArrowheads="1"/>
          </p:cNvPicPr>
          <p:nvPr/>
        </p:nvPicPr>
        <p:blipFill>
          <a:blip r:embed="rId8" cstate="print"/>
          <a:srcRect/>
          <a:stretch>
            <a:fillRect/>
          </a:stretch>
        </p:blipFill>
        <p:spPr bwMode="auto">
          <a:xfrm>
            <a:off x="6781800" y="5943600"/>
            <a:ext cx="1222269" cy="914400"/>
          </a:xfrm>
          <a:prstGeom prst="rect">
            <a:avLst/>
          </a:prstGeom>
          <a:noFill/>
        </p:spPr>
      </p:pic>
      <p:pic>
        <p:nvPicPr>
          <p:cNvPr id="13" name="Picture 2" descr="D:\N&amp;S Logo.jpg"/>
          <p:cNvPicPr>
            <a:picLocks noChangeAspect="1" noChangeArrowheads="1"/>
          </p:cNvPicPr>
          <p:nvPr/>
        </p:nvPicPr>
        <p:blipFill>
          <a:blip r:embed="rId9" cstate="print"/>
          <a:srcRect/>
          <a:stretch>
            <a:fillRect/>
          </a:stretch>
        </p:blipFill>
        <p:spPr bwMode="auto">
          <a:xfrm>
            <a:off x="8077200" y="6019800"/>
            <a:ext cx="914400" cy="697523"/>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b="1" dirty="0" smtClean="0">
                <a:latin typeface="Cambria" pitchFamily="18" charset="0"/>
              </a:rPr>
              <a:t>Certification</a:t>
            </a:r>
            <a:r>
              <a:rPr lang="en-US" dirty="0" smtClean="0">
                <a:latin typeface="Cambria" pitchFamily="18" charset="0"/>
              </a:rPr>
              <a:t> </a:t>
            </a:r>
            <a:endParaRPr lang="en-US" dirty="0">
              <a:latin typeface="Cambria" pitchFamily="18" charset="0"/>
            </a:endParaRPr>
          </a:p>
        </p:txBody>
      </p:sp>
      <p:pic>
        <p:nvPicPr>
          <p:cNvPr id="12" name="Picture 11"/>
          <p:cNvPicPr/>
          <p:nvPr/>
        </p:nvPicPr>
        <p:blipFill>
          <a:blip r:embed="rId2" cstate="print"/>
          <a:srcRect/>
          <a:stretch>
            <a:fillRect/>
          </a:stretch>
        </p:blipFill>
        <p:spPr bwMode="auto">
          <a:xfrm>
            <a:off x="2667000" y="228600"/>
            <a:ext cx="381000" cy="304800"/>
          </a:xfrm>
          <a:prstGeom prst="rect">
            <a:avLst/>
          </a:prstGeom>
          <a:noFill/>
          <a:ln w="9525">
            <a:noFill/>
            <a:miter lim="800000"/>
            <a:headEnd/>
            <a:tailEnd/>
          </a:ln>
        </p:spPr>
      </p:pic>
      <p:pic>
        <p:nvPicPr>
          <p:cNvPr id="13" name="Picture 4" descr="C:\Documents and Settings\Documentation\Desktop\rail photos\_68561220_train_story_pics_from_kashmir(21).jpg"/>
          <p:cNvPicPr>
            <a:picLocks noChangeAspect="1" noChangeArrowheads="1"/>
          </p:cNvPicPr>
          <p:nvPr/>
        </p:nvPicPr>
        <p:blipFill>
          <a:blip r:embed="rId3" cstate="print"/>
          <a:srcRect/>
          <a:stretch>
            <a:fillRect/>
          </a:stretch>
        </p:blipFill>
        <p:spPr bwMode="auto">
          <a:xfrm>
            <a:off x="914400" y="5943600"/>
            <a:ext cx="1143000" cy="914400"/>
          </a:xfrm>
          <a:prstGeom prst="rect">
            <a:avLst/>
          </a:prstGeom>
          <a:noFill/>
        </p:spPr>
      </p:pic>
      <p:pic>
        <p:nvPicPr>
          <p:cNvPr id="14" name="Picture 13" descr="C:\Documents and Settings\Documentation\Desktop\rail photos\9e6577790d8e92da13f7ca86bafeb5f5.jpg"/>
          <p:cNvPicPr>
            <a:picLocks noChangeAspect="1" noChangeArrowheads="1"/>
          </p:cNvPicPr>
          <p:nvPr/>
        </p:nvPicPr>
        <p:blipFill>
          <a:blip r:embed="rId4" cstate="print"/>
          <a:srcRect/>
          <a:stretch>
            <a:fillRect/>
          </a:stretch>
        </p:blipFill>
        <p:spPr bwMode="auto">
          <a:xfrm>
            <a:off x="2057400" y="5943600"/>
            <a:ext cx="1142999" cy="914400"/>
          </a:xfrm>
          <a:prstGeom prst="rect">
            <a:avLst/>
          </a:prstGeom>
          <a:noFill/>
        </p:spPr>
      </p:pic>
      <p:pic>
        <p:nvPicPr>
          <p:cNvPr id="15" name="Picture 1" descr="C:\Documents and Settings\Documentation\Desktop\rail photos\6101.1228412845.jpg"/>
          <p:cNvPicPr>
            <a:picLocks noChangeAspect="1" noChangeArrowheads="1"/>
          </p:cNvPicPr>
          <p:nvPr/>
        </p:nvPicPr>
        <p:blipFill>
          <a:blip r:embed="rId5" cstate="print"/>
          <a:srcRect/>
          <a:stretch>
            <a:fillRect/>
          </a:stretch>
        </p:blipFill>
        <p:spPr bwMode="auto">
          <a:xfrm>
            <a:off x="3200400" y="5943600"/>
            <a:ext cx="1143000" cy="914400"/>
          </a:xfrm>
          <a:prstGeom prst="rect">
            <a:avLst/>
          </a:prstGeom>
          <a:noFill/>
        </p:spPr>
      </p:pic>
      <p:pic>
        <p:nvPicPr>
          <p:cNvPr id="16" name="Picture 2" descr="C:\Documents and Settings\Documentation\Desktop\rail photos\wdp4.jpg"/>
          <p:cNvPicPr>
            <a:picLocks noChangeAspect="1" noChangeArrowheads="1"/>
          </p:cNvPicPr>
          <p:nvPr/>
        </p:nvPicPr>
        <p:blipFill>
          <a:blip r:embed="rId6" cstate="print"/>
          <a:srcRect/>
          <a:stretch>
            <a:fillRect/>
          </a:stretch>
        </p:blipFill>
        <p:spPr bwMode="auto">
          <a:xfrm>
            <a:off x="4343400" y="5943600"/>
            <a:ext cx="1263246" cy="914400"/>
          </a:xfrm>
          <a:prstGeom prst="rect">
            <a:avLst/>
          </a:prstGeom>
          <a:noFill/>
        </p:spPr>
      </p:pic>
      <p:pic>
        <p:nvPicPr>
          <p:cNvPr id="17" name="Picture 3" descr="C:\Documents and Settings\Documentation\Desktop\rail photos\4998782777_e48e0de196_z.jpg"/>
          <p:cNvPicPr>
            <a:picLocks noChangeAspect="1" noChangeArrowheads="1"/>
          </p:cNvPicPr>
          <p:nvPr/>
        </p:nvPicPr>
        <p:blipFill>
          <a:blip r:embed="rId7" cstate="print"/>
          <a:srcRect/>
          <a:stretch>
            <a:fillRect/>
          </a:stretch>
        </p:blipFill>
        <p:spPr bwMode="auto">
          <a:xfrm>
            <a:off x="5562600" y="5943601"/>
            <a:ext cx="1219200" cy="914400"/>
          </a:xfrm>
          <a:prstGeom prst="rect">
            <a:avLst/>
          </a:prstGeom>
          <a:noFill/>
        </p:spPr>
      </p:pic>
      <p:pic>
        <p:nvPicPr>
          <p:cNvPr id="18" name="Picture 5" descr="C:\Documents and Settings\Documentation\Desktop\rail photos\ICE3_in_Cologne.jpg"/>
          <p:cNvPicPr>
            <a:picLocks noChangeAspect="1" noChangeArrowheads="1"/>
          </p:cNvPicPr>
          <p:nvPr/>
        </p:nvPicPr>
        <p:blipFill>
          <a:blip r:embed="rId8" cstate="print"/>
          <a:srcRect/>
          <a:stretch>
            <a:fillRect/>
          </a:stretch>
        </p:blipFill>
        <p:spPr bwMode="auto">
          <a:xfrm>
            <a:off x="6781800" y="5943600"/>
            <a:ext cx="1222269" cy="914400"/>
          </a:xfrm>
          <a:prstGeom prst="rect">
            <a:avLst/>
          </a:prstGeom>
          <a:noFill/>
        </p:spPr>
      </p:pic>
      <p:pic>
        <p:nvPicPr>
          <p:cNvPr id="19" name="Picture 2" descr="D:\N&amp;S Logo.jpg"/>
          <p:cNvPicPr>
            <a:picLocks noChangeAspect="1" noChangeArrowheads="1"/>
          </p:cNvPicPr>
          <p:nvPr/>
        </p:nvPicPr>
        <p:blipFill>
          <a:blip r:embed="rId9" cstate="print"/>
          <a:srcRect/>
          <a:stretch>
            <a:fillRect/>
          </a:stretch>
        </p:blipFill>
        <p:spPr bwMode="auto">
          <a:xfrm>
            <a:off x="8077200" y="6019800"/>
            <a:ext cx="914400" cy="697523"/>
          </a:xfrm>
          <a:prstGeom prst="rect">
            <a:avLst/>
          </a:prstGeom>
          <a:noFill/>
        </p:spPr>
      </p:pic>
      <p:pic>
        <p:nvPicPr>
          <p:cNvPr id="20" name="Picture 19"/>
          <p:cNvPicPr/>
          <p:nvPr/>
        </p:nvPicPr>
        <p:blipFill>
          <a:blip r:embed="rId10">
            <a:extLst>
              <a:ext uri="{28A0092B-C50C-407E-A947-70E740481C1C}">
                <a14:useLocalDpi xmlns:a14="http://schemas.microsoft.com/office/drawing/2010/main" val="0"/>
              </a:ext>
            </a:extLst>
          </a:blip>
          <a:stretch>
            <a:fillRect/>
          </a:stretch>
        </p:blipFill>
        <p:spPr>
          <a:xfrm>
            <a:off x="1485900" y="987388"/>
            <a:ext cx="2987016" cy="3813212"/>
          </a:xfrm>
          <a:prstGeom prst="rect">
            <a:avLst/>
          </a:prstGeom>
        </p:spPr>
      </p:pic>
      <p:pic>
        <p:nvPicPr>
          <p:cNvPr id="22" name="Picture 21"/>
          <p:cNvPicPr/>
          <p:nvPr/>
        </p:nvPicPr>
        <p:blipFill>
          <a:blip r:embed="rId11" cstate="print">
            <a:extLst>
              <a:ext uri="{28A0092B-C50C-407E-A947-70E740481C1C}">
                <a14:useLocalDpi xmlns:a14="http://schemas.microsoft.com/office/drawing/2010/main" val="0"/>
              </a:ext>
            </a:extLst>
          </a:blip>
          <a:stretch>
            <a:fillRect/>
          </a:stretch>
        </p:blipFill>
        <p:spPr>
          <a:xfrm>
            <a:off x="4800600" y="987388"/>
            <a:ext cx="3029046" cy="3813212"/>
          </a:xfrm>
          <a:prstGeom prst="rect">
            <a:avLst/>
          </a:prstGeom>
        </p:spPr>
      </p:pic>
      <p:sp>
        <p:nvSpPr>
          <p:cNvPr id="23" name="Rectangle 22"/>
          <p:cNvSpPr/>
          <p:nvPr/>
        </p:nvSpPr>
        <p:spPr>
          <a:xfrm>
            <a:off x="4782425" y="944562"/>
            <a:ext cx="3023524" cy="38560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p:cNvSpPr/>
          <p:nvPr/>
        </p:nvSpPr>
        <p:spPr>
          <a:xfrm flipV="1">
            <a:off x="485503" y="5430874"/>
            <a:ext cx="8065135" cy="241300"/>
          </a:xfrm>
          <a:prstGeom prst="roundRect">
            <a:avLst/>
          </a:prstGeom>
          <a:noFill/>
          <a:ln w="12700" cap="flat" cmpd="sng" algn="ctr">
            <a:solidFill>
              <a:schemeClr val="tx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 name="Rectangle 3"/>
          <p:cNvSpPr/>
          <p:nvPr/>
        </p:nvSpPr>
        <p:spPr>
          <a:xfrm>
            <a:off x="556351" y="5418258"/>
            <a:ext cx="8093438" cy="253916"/>
          </a:xfrm>
          <a:prstGeom prst="rect">
            <a:avLst/>
          </a:prstGeom>
        </p:spPr>
        <p:txBody>
          <a:bodyPr wrap="square">
            <a:spAutoFit/>
          </a:bodyPr>
          <a:lstStyle/>
          <a:p>
            <a:r>
              <a:rPr lang="en-US" sz="1050" b="1" dirty="0">
                <a:solidFill>
                  <a:srgbClr val="002060"/>
                </a:solidFill>
                <a:latin typeface="Palatino Linotype" panose="02040502050505030304" pitchFamily="18" charset="0"/>
                <a:ea typeface="Calibri" panose="020F0502020204030204" pitchFamily="34" charset="0"/>
                <a:cs typeface="Mangal" panose="02040503050203030202" pitchFamily="18" charset="0"/>
              </a:rPr>
              <a:t>GST NO: 29AABCN9709K1ZX                                     TAN NO: BLRNO4400E                                            PAN NO.: AABCN9709K</a:t>
            </a:r>
            <a:endParaRPr lang="en-US" sz="1050" dirty="0"/>
          </a:p>
        </p:txBody>
      </p:sp>
      <p:sp>
        <p:nvSpPr>
          <p:cNvPr id="26" name="Rectangle 25"/>
          <p:cNvSpPr/>
          <p:nvPr/>
        </p:nvSpPr>
        <p:spPr>
          <a:xfrm>
            <a:off x="1449392" y="944562"/>
            <a:ext cx="3023524" cy="385603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14400" y="228600"/>
            <a:ext cx="7391400" cy="954107"/>
          </a:xfrm>
          <a:prstGeom prst="rect">
            <a:avLst/>
          </a:prstGeom>
        </p:spPr>
        <p:txBody>
          <a:bodyPr wrap="square">
            <a:spAutoFit/>
          </a:bodyPr>
          <a:lstStyle/>
          <a:p>
            <a:pPr algn="ctr"/>
            <a:r>
              <a:rPr lang="en-IN" sz="2400" b="1" dirty="0"/>
              <a:t>NS DEMO SIMULATION COACH FOR LIVE SMOKE AND PERFORMANCE</a:t>
            </a:r>
            <a:r>
              <a:rPr lang="en-IN" sz="3200" b="1" dirty="0"/>
              <a:t> </a:t>
            </a:r>
            <a:r>
              <a:rPr lang="en-IN" sz="2400" b="1" dirty="0"/>
              <a:t>TESTING</a:t>
            </a:r>
            <a:endParaRPr lang="en-US" sz="2400" dirty="0"/>
          </a:p>
        </p:txBody>
      </p:sp>
      <p:pic>
        <p:nvPicPr>
          <p:cNvPr id="6" name="Picture 4" descr="C:\Documents and Settings\Documentation\Desktop\rail photos\_68561220_train_story_pics_from_kashmir(21).jpg"/>
          <p:cNvPicPr>
            <a:picLocks noChangeAspect="1" noChangeArrowheads="1"/>
          </p:cNvPicPr>
          <p:nvPr/>
        </p:nvPicPr>
        <p:blipFill>
          <a:blip r:embed="rId2" cstate="print"/>
          <a:srcRect/>
          <a:stretch>
            <a:fillRect/>
          </a:stretch>
        </p:blipFill>
        <p:spPr bwMode="auto">
          <a:xfrm>
            <a:off x="914400" y="5943600"/>
            <a:ext cx="1143000" cy="914400"/>
          </a:xfrm>
          <a:prstGeom prst="rect">
            <a:avLst/>
          </a:prstGeom>
          <a:noFill/>
        </p:spPr>
      </p:pic>
      <p:pic>
        <p:nvPicPr>
          <p:cNvPr id="7" name="Picture 6" descr="C:\Documents and Settings\Documentation\Desktop\rail photos\9e6577790d8e92da13f7ca86bafeb5f5.jpg"/>
          <p:cNvPicPr>
            <a:picLocks noChangeAspect="1" noChangeArrowheads="1"/>
          </p:cNvPicPr>
          <p:nvPr/>
        </p:nvPicPr>
        <p:blipFill>
          <a:blip r:embed="rId3" cstate="print"/>
          <a:srcRect/>
          <a:stretch>
            <a:fillRect/>
          </a:stretch>
        </p:blipFill>
        <p:spPr bwMode="auto">
          <a:xfrm>
            <a:off x="2057400" y="5943600"/>
            <a:ext cx="1142999" cy="914400"/>
          </a:xfrm>
          <a:prstGeom prst="rect">
            <a:avLst/>
          </a:prstGeom>
          <a:noFill/>
        </p:spPr>
      </p:pic>
      <p:pic>
        <p:nvPicPr>
          <p:cNvPr id="9" name="Picture 1" descr="C:\Documents and Settings\Documentation\Desktop\rail photos\6101.1228412845.jpg"/>
          <p:cNvPicPr>
            <a:picLocks noChangeAspect="1" noChangeArrowheads="1"/>
          </p:cNvPicPr>
          <p:nvPr/>
        </p:nvPicPr>
        <p:blipFill>
          <a:blip r:embed="rId4" cstate="print"/>
          <a:srcRect/>
          <a:stretch>
            <a:fillRect/>
          </a:stretch>
        </p:blipFill>
        <p:spPr bwMode="auto">
          <a:xfrm>
            <a:off x="3200400" y="5943600"/>
            <a:ext cx="1143000" cy="914400"/>
          </a:xfrm>
          <a:prstGeom prst="rect">
            <a:avLst/>
          </a:prstGeom>
          <a:noFill/>
        </p:spPr>
      </p:pic>
      <p:pic>
        <p:nvPicPr>
          <p:cNvPr id="10" name="Picture 2" descr="C:\Documents and Settings\Documentation\Desktop\rail photos\wdp4.jpg"/>
          <p:cNvPicPr>
            <a:picLocks noChangeAspect="1" noChangeArrowheads="1"/>
          </p:cNvPicPr>
          <p:nvPr/>
        </p:nvPicPr>
        <p:blipFill>
          <a:blip r:embed="rId5" cstate="print"/>
          <a:srcRect/>
          <a:stretch>
            <a:fillRect/>
          </a:stretch>
        </p:blipFill>
        <p:spPr bwMode="auto">
          <a:xfrm>
            <a:off x="4343400" y="5943600"/>
            <a:ext cx="1263246" cy="914400"/>
          </a:xfrm>
          <a:prstGeom prst="rect">
            <a:avLst/>
          </a:prstGeom>
          <a:noFill/>
        </p:spPr>
      </p:pic>
      <p:pic>
        <p:nvPicPr>
          <p:cNvPr id="11" name="Picture 3" descr="C:\Documents and Settings\Documentation\Desktop\rail photos\4998782777_e48e0de196_z.jpg"/>
          <p:cNvPicPr>
            <a:picLocks noChangeAspect="1" noChangeArrowheads="1"/>
          </p:cNvPicPr>
          <p:nvPr/>
        </p:nvPicPr>
        <p:blipFill>
          <a:blip r:embed="rId6" cstate="print"/>
          <a:srcRect/>
          <a:stretch>
            <a:fillRect/>
          </a:stretch>
        </p:blipFill>
        <p:spPr bwMode="auto">
          <a:xfrm>
            <a:off x="5562600" y="5943601"/>
            <a:ext cx="1219200" cy="914400"/>
          </a:xfrm>
          <a:prstGeom prst="rect">
            <a:avLst/>
          </a:prstGeom>
          <a:noFill/>
        </p:spPr>
      </p:pic>
      <p:pic>
        <p:nvPicPr>
          <p:cNvPr id="12" name="Picture 5" descr="C:\Documents and Settings\Documentation\Desktop\rail photos\ICE3_in_Cologne.jpg"/>
          <p:cNvPicPr>
            <a:picLocks noChangeAspect="1" noChangeArrowheads="1"/>
          </p:cNvPicPr>
          <p:nvPr/>
        </p:nvPicPr>
        <p:blipFill>
          <a:blip r:embed="rId7" cstate="print"/>
          <a:srcRect/>
          <a:stretch>
            <a:fillRect/>
          </a:stretch>
        </p:blipFill>
        <p:spPr bwMode="auto">
          <a:xfrm>
            <a:off x="6781800" y="5943600"/>
            <a:ext cx="1222269" cy="914400"/>
          </a:xfrm>
          <a:prstGeom prst="rect">
            <a:avLst/>
          </a:prstGeom>
          <a:noFill/>
        </p:spPr>
      </p:pic>
      <p:pic>
        <p:nvPicPr>
          <p:cNvPr id="13" name="Picture 2" descr="D:\N&amp;S Logo.jpg"/>
          <p:cNvPicPr>
            <a:picLocks noChangeAspect="1" noChangeArrowheads="1"/>
          </p:cNvPicPr>
          <p:nvPr/>
        </p:nvPicPr>
        <p:blipFill>
          <a:blip r:embed="rId8" cstate="print"/>
          <a:srcRect/>
          <a:stretch>
            <a:fillRect/>
          </a:stretch>
        </p:blipFill>
        <p:spPr bwMode="auto">
          <a:xfrm>
            <a:off x="8077200" y="6019800"/>
            <a:ext cx="914400" cy="697523"/>
          </a:xfrm>
          <a:prstGeom prst="rect">
            <a:avLst/>
          </a:prstGeom>
          <a:noFill/>
        </p:spPr>
      </p:pic>
      <p:pic>
        <p:nvPicPr>
          <p:cNvPr id="14" name="Picture 13">
            <a:extLst>
              <a:ext uri="{FF2B5EF4-FFF2-40B4-BE49-F238E27FC236}">
                <a16:creationId xmlns:lc="http://schemas.openxmlformats.org/drawingml/2006/lockedCanvas" xmlns:a16="http://schemas.microsoft.com/office/drawing/2014/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id="{0592E236-B131-12DD-54DA-D336657E2400}"/>
              </a:ext>
            </a:extLst>
          </p:cNvPr>
          <p:cNvPicPr/>
          <p:nvPr/>
        </p:nvPicPr>
        <p:blipFill>
          <a:blip r:embed="rId9" cstate="print">
            <a:extLst>
              <a:ext uri="{BEBA8EAE-BF5A-486C-A8C5-ECC9F3942E4B}">
                <a14:imgProps xmlns:a14="http://schemas.microsoft.com/office/drawing/2010/main">
                  <a14:imgLayer r:embed="rId10">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b="20000"/>
          <a:stretch>
            <a:fillRect/>
          </a:stretch>
        </p:blipFill>
        <p:spPr>
          <a:xfrm>
            <a:off x="948145" y="1349128"/>
            <a:ext cx="2258720" cy="2308472"/>
          </a:xfrm>
          <a:prstGeom prst="rect">
            <a:avLst/>
          </a:prstGeom>
          <a:ln w="38100" cap="sq">
            <a:solidFill>
              <a:srgbClr val="2CA2AE"/>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lc="http://schemas.openxmlformats.org/drawingml/2006/lockedCanvas" xmlns:a16="http://schemas.microsoft.com/office/drawing/2014/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id="{E42AA4D4-A7D7-B59B-D841-48CE28E8FB8E}"/>
              </a:ext>
            </a:extLst>
          </p:cNvPr>
          <p:cNvPicPr/>
          <p:nvPr/>
        </p:nvPicPr>
        <p:blipFill>
          <a:blip r:embed="rId11" cstate="print">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tretch>
            <a:fillRect/>
          </a:stretch>
        </p:blipFill>
        <p:spPr>
          <a:xfrm>
            <a:off x="3259298" y="1349128"/>
            <a:ext cx="2362200" cy="2308472"/>
          </a:xfrm>
          <a:prstGeom prst="rect">
            <a:avLst/>
          </a:prstGeom>
          <a:ln w="38100" cap="sq">
            <a:solidFill>
              <a:srgbClr val="2CA2AE"/>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lc="http://schemas.openxmlformats.org/drawingml/2006/lockedCanvas" xmlns:a16="http://schemas.microsoft.com/office/drawing/2014/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id="{4299AA42-5EAD-0DD7-22D3-DD5F8262A01D}"/>
              </a:ext>
            </a:extLst>
          </p:cNvPr>
          <p:cNvPicPr/>
          <p:nvPr/>
        </p:nvPicPr>
        <p:blipFill>
          <a:blip r:embed="rId13" cstate="print">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val="0"/>
              </a:ext>
            </a:extLst>
          </a:blip>
          <a:srcRect t="27398" r="23333" b="20547"/>
          <a:stretch>
            <a:fillRect/>
          </a:stretch>
        </p:blipFill>
        <p:spPr>
          <a:xfrm>
            <a:off x="5677391" y="1353714"/>
            <a:ext cx="2245852" cy="2303886"/>
          </a:xfrm>
          <a:prstGeom prst="rect">
            <a:avLst/>
          </a:prstGeom>
          <a:ln w="38100" cap="sq">
            <a:solidFill>
              <a:srgbClr val="2CA2AE"/>
            </a:solidFill>
            <a:prstDash val="solid"/>
            <a:miter lim="800000"/>
          </a:ln>
          <a:effectLst>
            <a:outerShdw blurRad="50800" dist="38100" dir="2700000" algn="tl" rotWithShape="0">
              <a:srgbClr val="000000">
                <a:alpha val="43000"/>
              </a:srgbClr>
            </a:outerShdw>
          </a:effectLst>
        </p:spPr>
      </p:pic>
      <p:pic>
        <p:nvPicPr>
          <p:cNvPr id="17" name="Picture 16">
            <a:extLst>
              <a:ext uri="{FF2B5EF4-FFF2-40B4-BE49-F238E27FC236}">
                <a16:creationId xmlns:lc="http://schemas.openxmlformats.org/drawingml/2006/lockedCanvas" xmlns:a16="http://schemas.microsoft.com/office/drawing/2014/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id="{BEFE0406-40C4-C50B-51D0-F57F1E8B4A20}"/>
              </a:ext>
            </a:extLst>
          </p:cNvPr>
          <p:cNvPicPr/>
          <p:nvPr/>
        </p:nvPicPr>
        <p:blipFill>
          <a:blip r:embed="rId15" cstate="print">
            <a:extLst>
              <a:ext uri="{BEBA8EAE-BF5A-486C-A8C5-ECC9F3942E4B}">
                <a14:imgProps xmlns:a14="http://schemas.microsoft.com/office/drawing/2010/main">
                  <a14:imgLayer r:embed="rId1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948145" y="3753278"/>
            <a:ext cx="2258720" cy="2057400"/>
          </a:xfrm>
          <a:prstGeom prst="rect">
            <a:avLst/>
          </a:prstGeom>
          <a:ln w="38100" cap="sq">
            <a:solidFill>
              <a:srgbClr val="2CA2AE"/>
            </a:solidFill>
            <a:prstDash val="solid"/>
            <a:miter lim="800000"/>
          </a:ln>
          <a:effectLst>
            <a:outerShdw blurRad="50800" dist="38100" dir="2700000" algn="tl" rotWithShape="0">
              <a:srgbClr val="000000">
                <a:alpha val="43000"/>
              </a:srgbClr>
            </a:outerShdw>
          </a:effectLst>
        </p:spPr>
      </p:pic>
      <p:pic>
        <p:nvPicPr>
          <p:cNvPr id="18" name="Picture 17">
            <a:extLst>
              <a:ext uri="{FF2B5EF4-FFF2-40B4-BE49-F238E27FC236}">
                <a16:creationId xmlns:lc="http://schemas.openxmlformats.org/drawingml/2006/lockedCanvas" xmlns:a16="http://schemas.microsoft.com/office/drawing/2014/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id="{398622E2-1648-96BB-B74F-E12DEF2C3F1C}"/>
              </a:ext>
            </a:extLst>
          </p:cNvPr>
          <p:cNvPicPr/>
          <p:nvPr/>
        </p:nvPicPr>
        <p:blipFill>
          <a:blip r:embed="rId17" cstate="print">
            <a:extLst>
              <a:ext uri="{BEBA8EAE-BF5A-486C-A8C5-ECC9F3942E4B}">
                <a14:imgProps xmlns:a14="http://schemas.microsoft.com/office/drawing/2010/main">
                  <a14:imgLayer r:embed="rId18">
                    <a14:imgEffect>
                      <a14:sharpenSoften amount="50000"/>
                    </a14:imgEffect>
                  </a14:imgLayer>
                </a14:imgProps>
              </a:ext>
              <a:ext uri="{28A0092B-C50C-407E-A947-70E740481C1C}">
                <a14:useLocalDpi xmlns:a14="http://schemas.microsoft.com/office/drawing/2010/main" val="0"/>
              </a:ext>
            </a:extLst>
          </a:blip>
          <a:srcRect l="664" t="4923" r="820" b="3448"/>
          <a:stretch>
            <a:fillRect/>
          </a:stretch>
        </p:blipFill>
        <p:spPr>
          <a:xfrm>
            <a:off x="3259298" y="3753278"/>
            <a:ext cx="2360217" cy="2057400"/>
          </a:xfrm>
          <a:prstGeom prst="rect">
            <a:avLst/>
          </a:prstGeom>
          <a:ln w="38100" cap="sq">
            <a:solidFill>
              <a:srgbClr val="2CA2AE"/>
            </a:solidFill>
            <a:prstDash val="solid"/>
            <a:miter lim="800000"/>
          </a:ln>
          <a:effectLst>
            <a:outerShdw blurRad="50800" dist="38100" dir="2700000" algn="tl" rotWithShape="0">
              <a:srgbClr val="000000">
                <a:alpha val="43000"/>
              </a:srgbClr>
            </a:outerShdw>
          </a:effectLst>
        </p:spPr>
      </p:pic>
      <p:pic>
        <p:nvPicPr>
          <p:cNvPr id="19" name="Picture 18">
            <a:extLst>
              <a:ext uri="{FF2B5EF4-FFF2-40B4-BE49-F238E27FC236}">
                <a16:creationId xmlns:lc="http://schemas.openxmlformats.org/drawingml/2006/lockedCanvas" xmlns:a16="http://schemas.microsoft.com/office/drawing/2014/main" xmlns=""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id="{20F11F2D-5BD9-9DDA-DB34-54259D1889A5}"/>
              </a:ext>
            </a:extLst>
          </p:cNvPr>
          <p:cNvPicPr/>
          <p:nvPr/>
        </p:nvPicPr>
        <p:blipFill>
          <a:blip r:embed="rId19" cstate="print">
            <a:extLst>
              <a:ext uri="{BEBA8EAE-BF5A-486C-A8C5-ECC9F3942E4B}">
                <a14:imgProps xmlns:a14="http://schemas.microsoft.com/office/drawing/2010/main">
                  <a14:imgLayer r:embed="rId20">
                    <a14:imgEffect>
                      <a14:brightnessContrast bright="20000"/>
                    </a14:imgEffect>
                  </a14:imgLayer>
                </a14:imgProps>
              </a:ext>
              <a:ext uri="{28A0092B-C50C-407E-A947-70E740481C1C}">
                <a14:useLocalDpi xmlns:a14="http://schemas.microsoft.com/office/drawing/2010/main" val="0"/>
              </a:ext>
            </a:extLst>
          </a:blip>
          <a:srcRect b="18172"/>
          <a:stretch>
            <a:fillRect/>
          </a:stretch>
        </p:blipFill>
        <p:spPr>
          <a:xfrm>
            <a:off x="5671948" y="3747950"/>
            <a:ext cx="2256738" cy="2057401"/>
          </a:xfrm>
          <a:prstGeom prst="rect">
            <a:avLst/>
          </a:prstGeom>
          <a:ln w="38100" cap="sq">
            <a:solidFill>
              <a:srgbClr val="2CA2AE"/>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3854491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21232" y="1676399"/>
            <a:ext cx="2546168" cy="2526489"/>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900" y="1676400"/>
            <a:ext cx="2372499" cy="2514222"/>
          </a:xfrm>
          <a:prstGeom prst="rect">
            <a:avLst/>
          </a:prstGeom>
        </p:spPr>
      </p:pic>
      <p:sp>
        <p:nvSpPr>
          <p:cNvPr id="8" name="Rectangle 7"/>
          <p:cNvSpPr/>
          <p:nvPr/>
        </p:nvSpPr>
        <p:spPr>
          <a:xfrm>
            <a:off x="1676400" y="228600"/>
            <a:ext cx="6248400" cy="1015663"/>
          </a:xfrm>
          <a:prstGeom prst="rect">
            <a:avLst/>
          </a:prstGeom>
        </p:spPr>
        <p:txBody>
          <a:bodyPr wrap="square">
            <a:spAutoFit/>
          </a:bodyPr>
          <a:lstStyle/>
          <a:p>
            <a:pPr algn="ctr"/>
            <a:r>
              <a:rPr lang="en-US" sz="3200" b="1" dirty="0" smtClean="0"/>
              <a:t>N &amp; S SOLUTIONS PVT LTD.,</a:t>
            </a:r>
          </a:p>
          <a:p>
            <a:pPr algn="ctr"/>
            <a:r>
              <a:rPr lang="en-US" sz="2800" b="1" dirty="0" smtClean="0"/>
              <a:t>ISO 9001:2008 COMPANY</a:t>
            </a:r>
            <a:endParaRPr lang="en-US" sz="2800" b="1" dirty="0"/>
          </a:p>
        </p:txBody>
      </p:sp>
      <p:pic>
        <p:nvPicPr>
          <p:cNvPr id="6" name="Picture 4" descr="C:\Documents and Settings\Documentation\Desktop\rail photos\_68561220_train_story_pics_from_kashmir(21).jpg"/>
          <p:cNvPicPr>
            <a:picLocks noChangeAspect="1" noChangeArrowheads="1"/>
          </p:cNvPicPr>
          <p:nvPr/>
        </p:nvPicPr>
        <p:blipFill>
          <a:blip r:embed="rId4" cstate="print"/>
          <a:srcRect/>
          <a:stretch>
            <a:fillRect/>
          </a:stretch>
        </p:blipFill>
        <p:spPr bwMode="auto">
          <a:xfrm>
            <a:off x="914400" y="5943600"/>
            <a:ext cx="1143000" cy="914400"/>
          </a:xfrm>
          <a:prstGeom prst="rect">
            <a:avLst/>
          </a:prstGeom>
          <a:noFill/>
        </p:spPr>
      </p:pic>
      <p:pic>
        <p:nvPicPr>
          <p:cNvPr id="7" name="Picture 6" descr="C:\Documents and Settings\Documentation\Desktop\rail photos\9e6577790d8e92da13f7ca86bafeb5f5.jpg"/>
          <p:cNvPicPr>
            <a:picLocks noChangeAspect="1" noChangeArrowheads="1"/>
          </p:cNvPicPr>
          <p:nvPr/>
        </p:nvPicPr>
        <p:blipFill>
          <a:blip r:embed="rId5" cstate="print"/>
          <a:srcRect/>
          <a:stretch>
            <a:fillRect/>
          </a:stretch>
        </p:blipFill>
        <p:spPr bwMode="auto">
          <a:xfrm>
            <a:off x="2057400" y="5943600"/>
            <a:ext cx="1142999" cy="914400"/>
          </a:xfrm>
          <a:prstGeom prst="rect">
            <a:avLst/>
          </a:prstGeom>
          <a:noFill/>
        </p:spPr>
      </p:pic>
      <p:pic>
        <p:nvPicPr>
          <p:cNvPr id="9" name="Picture 1" descr="C:\Documents and Settings\Documentation\Desktop\rail photos\6101.1228412845.jpg"/>
          <p:cNvPicPr>
            <a:picLocks noChangeAspect="1" noChangeArrowheads="1"/>
          </p:cNvPicPr>
          <p:nvPr/>
        </p:nvPicPr>
        <p:blipFill>
          <a:blip r:embed="rId6" cstate="print"/>
          <a:srcRect/>
          <a:stretch>
            <a:fillRect/>
          </a:stretch>
        </p:blipFill>
        <p:spPr bwMode="auto">
          <a:xfrm>
            <a:off x="3200400" y="5943600"/>
            <a:ext cx="1143000" cy="914400"/>
          </a:xfrm>
          <a:prstGeom prst="rect">
            <a:avLst/>
          </a:prstGeom>
          <a:noFill/>
        </p:spPr>
      </p:pic>
      <p:pic>
        <p:nvPicPr>
          <p:cNvPr id="10" name="Picture 2" descr="C:\Documents and Settings\Documentation\Desktop\rail photos\wdp4.jpg"/>
          <p:cNvPicPr>
            <a:picLocks noChangeAspect="1" noChangeArrowheads="1"/>
          </p:cNvPicPr>
          <p:nvPr/>
        </p:nvPicPr>
        <p:blipFill>
          <a:blip r:embed="rId7" cstate="print"/>
          <a:srcRect/>
          <a:stretch>
            <a:fillRect/>
          </a:stretch>
        </p:blipFill>
        <p:spPr bwMode="auto">
          <a:xfrm>
            <a:off x="4343400" y="5943600"/>
            <a:ext cx="1263246" cy="914400"/>
          </a:xfrm>
          <a:prstGeom prst="rect">
            <a:avLst/>
          </a:prstGeom>
          <a:noFill/>
        </p:spPr>
      </p:pic>
      <p:pic>
        <p:nvPicPr>
          <p:cNvPr id="11" name="Picture 3" descr="C:\Documents and Settings\Documentation\Desktop\rail photos\4998782777_e48e0de196_z.jpg"/>
          <p:cNvPicPr>
            <a:picLocks noChangeAspect="1" noChangeArrowheads="1"/>
          </p:cNvPicPr>
          <p:nvPr/>
        </p:nvPicPr>
        <p:blipFill>
          <a:blip r:embed="rId8" cstate="print"/>
          <a:srcRect/>
          <a:stretch>
            <a:fillRect/>
          </a:stretch>
        </p:blipFill>
        <p:spPr bwMode="auto">
          <a:xfrm>
            <a:off x="5562600" y="5943601"/>
            <a:ext cx="1219200" cy="914400"/>
          </a:xfrm>
          <a:prstGeom prst="rect">
            <a:avLst/>
          </a:prstGeom>
          <a:noFill/>
        </p:spPr>
      </p:pic>
      <p:pic>
        <p:nvPicPr>
          <p:cNvPr id="12" name="Picture 5" descr="C:\Documents and Settings\Documentation\Desktop\rail photos\ICE3_in_Cologne.jpg"/>
          <p:cNvPicPr>
            <a:picLocks noChangeAspect="1" noChangeArrowheads="1"/>
          </p:cNvPicPr>
          <p:nvPr/>
        </p:nvPicPr>
        <p:blipFill>
          <a:blip r:embed="rId9" cstate="print"/>
          <a:srcRect/>
          <a:stretch>
            <a:fillRect/>
          </a:stretch>
        </p:blipFill>
        <p:spPr bwMode="auto">
          <a:xfrm>
            <a:off x="6781800" y="5943600"/>
            <a:ext cx="1222269" cy="914400"/>
          </a:xfrm>
          <a:prstGeom prst="rect">
            <a:avLst/>
          </a:prstGeom>
          <a:noFill/>
        </p:spPr>
      </p:pic>
      <p:pic>
        <p:nvPicPr>
          <p:cNvPr id="13" name="Picture 2" descr="D:\N&amp;S Logo.jpg"/>
          <p:cNvPicPr>
            <a:picLocks noChangeAspect="1" noChangeArrowheads="1"/>
          </p:cNvPicPr>
          <p:nvPr/>
        </p:nvPicPr>
        <p:blipFill>
          <a:blip r:embed="rId10" cstate="print"/>
          <a:srcRect/>
          <a:stretch>
            <a:fillRect/>
          </a:stretch>
        </p:blipFill>
        <p:spPr bwMode="auto">
          <a:xfrm>
            <a:off x="8077200" y="6019800"/>
            <a:ext cx="914400" cy="697523"/>
          </a:xfrm>
          <a:prstGeom prst="rect">
            <a:avLst/>
          </a:prstGeom>
          <a:noFill/>
        </p:spPr>
      </p:pic>
      <p:sp>
        <p:nvSpPr>
          <p:cNvPr id="14" name="Rounded Rectangle 13"/>
          <p:cNvSpPr/>
          <p:nvPr/>
        </p:nvSpPr>
        <p:spPr>
          <a:xfrm flipV="1">
            <a:off x="827900" y="4371987"/>
            <a:ext cx="7727685" cy="974297"/>
          </a:xfrm>
          <a:prstGeom prst="roundRect">
            <a:avLst/>
          </a:prstGeom>
          <a:noFill/>
          <a:ln w="12700" cap="flat" cmpd="sng" algn="ctr">
            <a:solidFill>
              <a:schemeClr val="tx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Text Box 10"/>
          <p:cNvSpPr txBox="1"/>
          <p:nvPr/>
        </p:nvSpPr>
        <p:spPr>
          <a:xfrm>
            <a:off x="1001486" y="4418272"/>
            <a:ext cx="2450169" cy="861243"/>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REGISTERED ADDRESS: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N&amp;S SOLUTIONS PVT LTD</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NO:37-38 RELIABLE RESIDENCY, 1</a:t>
            </a:r>
            <a:r>
              <a:rPr lang="en-US" sz="900" b="1" baseline="30000"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st</a:t>
            </a: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 MAIN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8</a:t>
            </a:r>
            <a:r>
              <a:rPr lang="en-US" sz="900" b="1" baseline="30000"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th</a:t>
            </a: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 CROSS, HARLUR, HSR LAYOUT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BANGALORE – 560104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Mangal" panose="02040503050203030202" pitchFamily="18" charset="0"/>
              </a:rPr>
              <a:t>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6" name="Text Box 10"/>
          <p:cNvSpPr txBox="1"/>
          <p:nvPr/>
        </p:nvSpPr>
        <p:spPr>
          <a:xfrm>
            <a:off x="3146473" y="4418271"/>
            <a:ext cx="2479767" cy="785044"/>
          </a:xfrm>
          <a:prstGeom prst="rect">
            <a:avLst/>
          </a:prstGeom>
          <a:solidFill>
            <a:schemeClr val="lt1"/>
          </a:solid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FACTORY ADDRESS: N&amp;S SOLUTIONS PVT LTD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BUILDING NO: 31,32,33,34,35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SHREE ANGALA PARAMESHWARI RESIDENCY</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MUNESHWARA LAYOUT, HARALUKUNTE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KUDLU MAIN ROAD, BANGALORE-560068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Mangal" panose="02040503050203030202" pitchFamily="18" charset="0"/>
              </a:rPr>
              <a:t>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Mangal" panose="02040503050203030202" pitchFamily="18" charset="0"/>
              </a:rPr>
              <a:t>          </a:t>
            </a:r>
            <a:r>
              <a:rPr lang="en-US" sz="1100" b="1" dirty="0" smtClean="0">
                <a:effectLst/>
                <a:latin typeface="Calibri" panose="020F0502020204030204" pitchFamily="34" charset="0"/>
                <a:ea typeface="Calibri" panose="020F0502020204030204" pitchFamily="34" charset="0"/>
                <a:cs typeface="Mangal" panose="02040503050203030202" pitchFamily="18" charset="0"/>
              </a:rPr>
              <a:t>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7" name="Text Box 10"/>
          <p:cNvSpPr txBox="1"/>
          <p:nvPr/>
        </p:nvSpPr>
        <p:spPr>
          <a:xfrm>
            <a:off x="6101293" y="4418272"/>
            <a:ext cx="2379032" cy="861243"/>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MARKETING &amp; R&amp;D OFFICE: N&amp;S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BUILDING NO.4, 4</a:t>
            </a:r>
            <a:r>
              <a:rPr lang="en-US" sz="900" b="1" baseline="30000"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th</a:t>
            </a: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 FLOOR,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12</a:t>
            </a:r>
            <a:r>
              <a:rPr lang="en-US" sz="900" b="1" baseline="30000"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th</a:t>
            </a: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 CROSS, MUNESHWARA LAYOUT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HARALUKUNTE, KUDLU MAIN ROAD</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0"/>
              </a:spcAft>
            </a:pPr>
            <a:r>
              <a:rPr lang="en-US" sz="9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BANGALORE-560068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800"/>
              </a:spcAft>
            </a:pPr>
            <a:r>
              <a:rPr lang="en-US" sz="1100" b="1" dirty="0">
                <a:solidFill>
                  <a:srgbClr val="002060"/>
                </a:solidFill>
                <a:effectLst/>
                <a:latin typeface="Calibri" panose="020F0502020204030204" pitchFamily="34" charset="0"/>
                <a:ea typeface="Calibri" panose="020F0502020204030204" pitchFamily="34" charset="0"/>
                <a:cs typeface="Mangal" panose="02040503050203030202" pitchFamily="18" charset="0"/>
              </a:rPr>
              <a:t>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Mangal" panose="02040503050203030202" pitchFamily="18" charset="0"/>
              </a:rPr>
              <a:t>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18" name="Rounded Rectangle 17"/>
          <p:cNvSpPr/>
          <p:nvPr/>
        </p:nvSpPr>
        <p:spPr>
          <a:xfrm flipV="1">
            <a:off x="873034" y="5489256"/>
            <a:ext cx="7682551" cy="302895"/>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1" name="Picture 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988233" y="1667362"/>
            <a:ext cx="2586082" cy="2535526"/>
          </a:xfrm>
          <a:prstGeom prst="rect">
            <a:avLst/>
          </a:prstGeom>
        </p:spPr>
      </p:pic>
      <p:sp>
        <p:nvSpPr>
          <p:cNvPr id="22" name="Text Box 10"/>
          <p:cNvSpPr txBox="1"/>
          <p:nvPr/>
        </p:nvSpPr>
        <p:spPr>
          <a:xfrm>
            <a:off x="899160" y="5511480"/>
            <a:ext cx="3628390" cy="25844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000" b="1">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PLEASE CONTACT FOR SALES: </a:t>
            </a:r>
            <a:r>
              <a:rPr lang="en-US" sz="1000" b="1" u="sng">
                <a:solidFill>
                  <a:srgbClr val="002060"/>
                </a:solidFill>
                <a:effectLst/>
                <a:latin typeface="Palatino Linotype" panose="02040502050505030304" pitchFamily="18" charset="0"/>
                <a:ea typeface="Calibri" panose="020F0502020204030204" pitchFamily="34" charset="0"/>
                <a:cs typeface="Mangal" panose="02040503050203030202" pitchFamily="18" charset="0"/>
                <a:hlinkClick r:id="rId12"/>
              </a:rPr>
              <a:t>sales@nssolutions.in</a:t>
            </a:r>
            <a:endParaRPr lang="en-US" sz="110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800"/>
              </a:spcAft>
            </a:pPr>
            <a:r>
              <a:rPr lang="en-US" sz="1100" b="1">
                <a:effectLst/>
                <a:latin typeface="Calibri" panose="020F0502020204030204" pitchFamily="34" charset="0"/>
                <a:ea typeface="Calibri" panose="020F0502020204030204" pitchFamily="34" charset="0"/>
                <a:cs typeface="Mangal" panose="02040503050203030202" pitchFamily="18" charset="0"/>
              </a:rPr>
              <a:t>         </a:t>
            </a:r>
            <a:endParaRPr lang="en-US" sz="110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800"/>
              </a:spcAft>
            </a:pPr>
            <a:r>
              <a:rPr lang="en-US" sz="1100" b="1">
                <a:effectLst/>
                <a:latin typeface="Calibri" panose="020F0502020204030204" pitchFamily="34" charset="0"/>
                <a:ea typeface="Calibri" panose="020F0502020204030204" pitchFamily="34" charset="0"/>
                <a:cs typeface="Mangal" panose="02040503050203030202" pitchFamily="18" charset="0"/>
              </a:rPr>
              <a:t>                         </a:t>
            </a:r>
            <a:endParaRPr lang="en-US" sz="1100">
              <a:effectLst/>
              <a:latin typeface="Calibri" panose="020F0502020204030204" pitchFamily="34" charset="0"/>
              <a:ea typeface="Calibri" panose="020F0502020204030204" pitchFamily="34" charset="0"/>
              <a:cs typeface="Mangal" panose="02040503050203030202" pitchFamily="18" charset="0"/>
            </a:endParaRPr>
          </a:p>
        </p:txBody>
      </p:sp>
      <p:sp>
        <p:nvSpPr>
          <p:cNvPr id="23" name="Text Box 10"/>
          <p:cNvSpPr txBox="1"/>
          <p:nvPr/>
        </p:nvSpPr>
        <p:spPr>
          <a:xfrm>
            <a:off x="4989264" y="5515924"/>
            <a:ext cx="3048000" cy="249555"/>
          </a:xfrm>
          <a:prstGeom prst="rect">
            <a:avLst/>
          </a:prstGeom>
          <a:solidFill>
            <a:schemeClr val="lt1"/>
          </a:solidFill>
          <a:ln w="63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800"/>
              </a:spcAft>
            </a:pPr>
            <a:r>
              <a:rPr lang="en-US" sz="1000" b="1" dirty="0" smtClean="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FOR </a:t>
            </a:r>
            <a:r>
              <a:rPr lang="en-US" sz="1000" b="1" dirty="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SERVICES: </a:t>
            </a:r>
            <a:r>
              <a:rPr lang="en-US" sz="1000" b="1" u="sng" dirty="0" smtClean="0">
                <a:solidFill>
                  <a:srgbClr val="002060"/>
                </a:solidFill>
                <a:effectLst/>
                <a:latin typeface="Palatino Linotype" panose="02040502050505030304" pitchFamily="18" charset="0"/>
                <a:ea typeface="Calibri" panose="020F0502020204030204" pitchFamily="34" charset="0"/>
                <a:cs typeface="Mangal" panose="02040503050203030202" pitchFamily="18" charset="0"/>
                <a:hlinkClick r:id="rId13"/>
              </a:rPr>
              <a:t>nsservicetrain18@gmail.com</a:t>
            </a:r>
            <a:r>
              <a:rPr lang="en-US" sz="1000" b="1" u="sng" dirty="0" smtClean="0">
                <a:solidFill>
                  <a:srgbClr val="002060"/>
                </a:solidFill>
                <a:effectLst/>
                <a:latin typeface="Palatino Linotype" panose="02040502050505030304" pitchFamily="18" charset="0"/>
                <a:ea typeface="Calibri" panose="020F0502020204030204" pitchFamily="34" charset="0"/>
                <a:cs typeface="Mangal" panose="02040503050203030202" pitchFamily="18" charset="0"/>
              </a:rPr>
              <a:t> </a:t>
            </a:r>
            <a:r>
              <a:rPr lang="en-US" sz="1000" b="1" u="sng" dirty="0" smtClean="0">
                <a:solidFill>
                  <a:srgbClr val="8EAADB"/>
                </a:solidFill>
                <a:effectLst/>
                <a:latin typeface="Palatino Linotype" panose="02040502050505030304" pitchFamily="18" charset="0"/>
                <a:ea typeface="Calibri" panose="020F0502020204030204" pitchFamily="34" charset="0"/>
                <a:cs typeface="Mangal" panose="02040503050203030202" pitchFamily="18" charset="0"/>
              </a:rPr>
              <a:t>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7000"/>
              </a:lnSpc>
              <a:spcBef>
                <a:spcPts val="0"/>
              </a:spcBef>
              <a:spcAft>
                <a:spcPts val="800"/>
              </a:spcAft>
            </a:pPr>
            <a:r>
              <a:rPr lang="en-US" sz="1100" b="1" u="sng" dirty="0">
                <a:effectLst/>
                <a:latin typeface="Calibri" panose="020F0502020204030204" pitchFamily="34" charset="0"/>
                <a:ea typeface="Calibri" panose="020F0502020204030204" pitchFamily="34" charset="0"/>
                <a:cs typeface="Mangal" panose="02040503050203030202" pitchFamily="18" charset="0"/>
              </a:rPr>
              <a:t>                         </a:t>
            </a:r>
            <a:endParaRPr lang="en-US" sz="1100" dirty="0">
              <a:effectLst/>
              <a:latin typeface="Calibri" panose="020F0502020204030204" pitchFamily="34" charset="0"/>
              <a:ea typeface="Calibri" panose="020F0502020204030204" pitchFamily="34" charset="0"/>
              <a:cs typeface="Mangal" panose="02040503050203030202"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2005</TotalTime>
  <Words>3282</Words>
  <Application>Microsoft Office PowerPoint</Application>
  <PresentationFormat>On-screen Show (4:3)</PresentationFormat>
  <Paragraphs>629</Paragraphs>
  <Slides>42</Slides>
  <Notes>6</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54" baseType="lpstr">
      <vt:lpstr>Arial</vt:lpstr>
      <vt:lpstr>Calibri</vt:lpstr>
      <vt:lpstr>Cambria</vt:lpstr>
      <vt:lpstr>Mangal</vt:lpstr>
      <vt:lpstr>Palatino Linotype</vt:lpstr>
      <vt:lpstr>Sylfaen</vt:lpstr>
      <vt:lpstr>Tahoma</vt:lpstr>
      <vt:lpstr>Times New Roman</vt:lpstr>
      <vt:lpstr>Verdana</vt:lpstr>
      <vt:lpstr>Wingdings</vt:lpstr>
      <vt:lpstr>Office Theme</vt:lpstr>
      <vt:lpstr>RFFlow</vt:lpstr>
      <vt:lpstr>ELECTRONIC PRODUCT  DESIGN , DEVELOPMENT &amp; SERVICES ENTERPRISE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Facilities Resources</vt:lpstr>
      <vt:lpstr>Facilities Resources</vt:lpstr>
      <vt:lpstr>PowerPoint Presentation</vt:lpstr>
      <vt:lpstr>PowerPoint Presentation</vt:lpstr>
      <vt:lpstr>PowerPoint Presentation</vt:lpstr>
      <vt:lpstr>Certification </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Documentation</dc:creator>
  <cp:lastModifiedBy>Microsoft account</cp:lastModifiedBy>
  <cp:revision>675</cp:revision>
  <dcterms:created xsi:type="dcterms:W3CDTF">2014-04-05T09:41:26Z</dcterms:created>
  <dcterms:modified xsi:type="dcterms:W3CDTF">2026-06-30T09:46:22Z</dcterms:modified>
</cp:coreProperties>
</file>